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21.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22.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57.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58.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48.xml" ContentType="application/vnd.openxmlformats-officedocument.presentationml.slide+xml"/>
  <Override PartName="/ppt/slides/slide42.xml" ContentType="application/vnd.openxmlformats-officedocument.presentationml.slide+xml"/>
  <Override PartName="/ppt/slides/slide49.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57.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67.xml" ContentType="application/vnd.openxmlformats-officedocument.presentationml.notesSlide+xml"/>
  <Override PartName="/ppt/notesSlides/notesSlide66.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53.xml" ContentType="application/vnd.openxmlformats-officedocument.presentationml.notesSlide+xml"/>
  <Override PartName="/ppt/notesSlides/notesSlide36.xml" ContentType="application/vnd.openxmlformats-officedocument.presentationml.notesSlide+xml"/>
  <Override PartName="/ppt/notesSlides/notesSlide51.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46.xml" ContentType="application/vnd.openxmlformats-officedocument.presentationml.notesSlide+xml"/>
  <Override PartName="/ppt/notesSlides/notesSlide52.xml" ContentType="application/vnd.openxmlformats-officedocument.presentationml.notesSlide+xml"/>
  <Override PartName="/ppt/notesSlides/notesSlide47.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4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harts/chart3.xml" ContentType="application/vnd.openxmlformats-officedocument.drawingml.chart+xml"/>
  <Override PartName="/ppt/theme/theme2.xml" ContentType="application/vnd.openxmlformats-officedocument.theme+xml"/>
  <Override PartName="/ppt/charts/chart2.xml" ContentType="application/vnd.openxmlformats-officedocument.drawingml.chart+xml"/>
  <Override PartName="/ppt/charts/chart1.xml" ContentType="application/vnd.openxmlformats-officedocument.drawingml.chart+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handoutMasterIdLst>
    <p:handoutMasterId r:id="rId77"/>
  </p:handoutMasterIdLst>
  <p:sldIdLst>
    <p:sldId id="259" r:id="rId2"/>
    <p:sldId id="312" r:id="rId3"/>
    <p:sldId id="374" r:id="rId4"/>
    <p:sldId id="307" r:id="rId5"/>
    <p:sldId id="335" r:id="rId6"/>
    <p:sldId id="337" r:id="rId7"/>
    <p:sldId id="336" r:id="rId8"/>
    <p:sldId id="338" r:id="rId9"/>
    <p:sldId id="291"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77" r:id="rId23"/>
    <p:sldId id="378" r:id="rId24"/>
    <p:sldId id="308" r:id="rId25"/>
    <p:sldId id="264" r:id="rId26"/>
    <p:sldId id="325" r:id="rId27"/>
    <p:sldId id="326" r:id="rId28"/>
    <p:sldId id="311" r:id="rId29"/>
    <p:sldId id="327" r:id="rId30"/>
    <p:sldId id="328" r:id="rId31"/>
    <p:sldId id="329" r:id="rId32"/>
    <p:sldId id="330" r:id="rId33"/>
    <p:sldId id="265" r:id="rId34"/>
    <p:sldId id="266" r:id="rId35"/>
    <p:sldId id="331" r:id="rId36"/>
    <p:sldId id="332" r:id="rId37"/>
    <p:sldId id="339" r:id="rId38"/>
    <p:sldId id="340" r:id="rId39"/>
    <p:sldId id="341" r:id="rId40"/>
    <p:sldId id="342" r:id="rId41"/>
    <p:sldId id="344" r:id="rId42"/>
    <p:sldId id="345" r:id="rId43"/>
    <p:sldId id="290" r:id="rId44"/>
    <p:sldId id="285" r:id="rId45"/>
    <p:sldId id="373" r:id="rId46"/>
    <p:sldId id="286" r:id="rId47"/>
    <p:sldId id="287" r:id="rId48"/>
    <p:sldId id="288" r:id="rId49"/>
    <p:sldId id="289" r:id="rId50"/>
    <p:sldId id="276" r:id="rId51"/>
    <p:sldId id="277" r:id="rId52"/>
    <p:sldId id="278" r:id="rId53"/>
    <p:sldId id="279" r:id="rId54"/>
    <p:sldId id="273" r:id="rId55"/>
    <p:sldId id="274" r:id="rId56"/>
    <p:sldId id="364" r:id="rId57"/>
    <p:sldId id="365" r:id="rId58"/>
    <p:sldId id="366" r:id="rId59"/>
    <p:sldId id="367" r:id="rId60"/>
    <p:sldId id="369" r:id="rId61"/>
    <p:sldId id="370" r:id="rId62"/>
    <p:sldId id="371" r:id="rId63"/>
    <p:sldId id="372" r:id="rId64"/>
    <p:sldId id="304" r:id="rId65"/>
    <p:sldId id="358" r:id="rId66"/>
    <p:sldId id="359" r:id="rId67"/>
    <p:sldId id="360" r:id="rId68"/>
    <p:sldId id="361" r:id="rId69"/>
    <p:sldId id="362" r:id="rId70"/>
    <p:sldId id="363" r:id="rId71"/>
    <p:sldId id="257" r:id="rId72"/>
    <p:sldId id="313" r:id="rId73"/>
    <p:sldId id="314" r:id="rId74"/>
    <p:sldId id="334" r:id="rId7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52" autoAdjust="0"/>
    <p:restoredTop sz="86400" autoAdjust="0"/>
  </p:normalViewPr>
  <p:slideViewPr>
    <p:cSldViewPr snapToGrid="0" snapToObjects="1">
      <p:cViewPr>
        <p:scale>
          <a:sx n="62" d="100"/>
          <a:sy n="62" d="100"/>
        </p:scale>
        <p:origin x="-996" y="-102"/>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unnegin\Desktop\409\Coles%20Islan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unnegin\Desktop\409\Coles%20Islan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unnegin\Desktop\409\Coles%20Islan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1055420956996"/>
          <c:y val="4.4423177871996768E-2"/>
          <c:w val="0.88307149707248134"/>
          <c:h val="0.89463638199071271"/>
        </c:manualLayout>
      </c:layout>
      <c:lineChart>
        <c:grouping val="standard"/>
        <c:varyColors val="0"/>
        <c:ser>
          <c:idx val="0"/>
          <c:order val="0"/>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Ref>
              <c:f>'Coles Island'!$B$26:$B$32</c:f>
              <c:numCache>
                <c:formatCode>General</c:formatCode>
                <c:ptCount val="7"/>
                <c:pt idx="0">
                  <c:v>2008</c:v>
                </c:pt>
                <c:pt idx="1">
                  <c:v>2009</c:v>
                </c:pt>
                <c:pt idx="2">
                  <c:v>2010</c:v>
                </c:pt>
                <c:pt idx="3">
                  <c:v>2011</c:v>
                </c:pt>
                <c:pt idx="4">
                  <c:v>2012</c:v>
                </c:pt>
                <c:pt idx="5">
                  <c:v>2013</c:v>
                </c:pt>
                <c:pt idx="6">
                  <c:v>2014</c:v>
                </c:pt>
              </c:numCache>
            </c:numRef>
          </c:cat>
          <c:val>
            <c:numRef>
              <c:f>'Coles Island'!$C$26:$C$32</c:f>
              <c:numCache>
                <c:formatCode>General</c:formatCode>
                <c:ptCount val="7"/>
                <c:pt idx="0">
                  <c:v>40</c:v>
                </c:pt>
                <c:pt idx="1">
                  <c:v>45</c:v>
                </c:pt>
                <c:pt idx="2">
                  <c:v>40</c:v>
                </c:pt>
                <c:pt idx="3">
                  <c:v>30</c:v>
                </c:pt>
                <c:pt idx="4">
                  <c:v>37</c:v>
                </c:pt>
                <c:pt idx="5">
                  <c:v>28</c:v>
                </c:pt>
                <c:pt idx="6">
                  <c:v>30</c:v>
                </c:pt>
              </c:numCache>
            </c:numRef>
          </c:val>
          <c:smooth val="0"/>
        </c:ser>
        <c:dLbls>
          <c:dLblPos val="t"/>
          <c:showLegendKey val="0"/>
          <c:showVal val="1"/>
          <c:showCatName val="0"/>
          <c:showSerName val="0"/>
          <c:showPercent val="0"/>
          <c:showBubbleSize val="0"/>
        </c:dLbls>
        <c:marker val="1"/>
        <c:smooth val="0"/>
        <c:axId val="115843456"/>
        <c:axId val="115846144"/>
      </c:lineChart>
      <c:catAx>
        <c:axId val="115843456"/>
        <c:scaling>
          <c:orientation val="minMax"/>
        </c:scaling>
        <c:delete val="0"/>
        <c:axPos val="b"/>
        <c:numFmt formatCode="General" sourceLinked="1"/>
        <c:majorTickMark val="out"/>
        <c:minorTickMark val="none"/>
        <c:tickLblPos val="nextTo"/>
        <c:txPr>
          <a:bodyPr/>
          <a:lstStyle/>
          <a:p>
            <a:pPr>
              <a:defRPr sz="1200"/>
            </a:pPr>
            <a:endParaRPr lang="en-US"/>
          </a:p>
        </c:txPr>
        <c:crossAx val="115846144"/>
        <c:crosses val="autoZero"/>
        <c:auto val="1"/>
        <c:lblAlgn val="ctr"/>
        <c:lblOffset val="100"/>
        <c:noMultiLvlLbl val="0"/>
      </c:catAx>
      <c:valAx>
        <c:axId val="115846144"/>
        <c:scaling>
          <c:orientation val="minMax"/>
          <c:max val="160"/>
        </c:scaling>
        <c:delete val="0"/>
        <c:axPos val="l"/>
        <c:majorGridlines/>
        <c:title>
          <c:tx>
            <c:rich>
              <a:bodyPr rot="-5400000" vert="horz"/>
              <a:lstStyle/>
              <a:p>
                <a:pPr>
                  <a:defRPr sz="1400"/>
                </a:pPr>
                <a:r>
                  <a:rPr lang="en-US" sz="1400"/>
                  <a:t>Number of Students</a:t>
                </a:r>
              </a:p>
            </c:rich>
          </c:tx>
          <c:overlay val="0"/>
        </c:title>
        <c:numFmt formatCode="General" sourceLinked="1"/>
        <c:majorTickMark val="out"/>
        <c:minorTickMark val="none"/>
        <c:tickLblPos val="nextTo"/>
        <c:txPr>
          <a:bodyPr/>
          <a:lstStyle/>
          <a:p>
            <a:pPr>
              <a:defRPr sz="1200"/>
            </a:pPr>
            <a:endParaRPr lang="en-US"/>
          </a:p>
        </c:txPr>
        <c:crossAx val="115843456"/>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988407699037624E-2"/>
          <c:y val="0.19614343428914388"/>
          <c:w val="0.89745603674540686"/>
          <c:h val="0.68985586699273516"/>
        </c:manualLayout>
      </c:layout>
      <c:lineChart>
        <c:grouping val="standard"/>
        <c:varyColors val="0"/>
        <c:ser>
          <c:idx val="0"/>
          <c:order val="0"/>
          <c:tx>
            <c:v>Students</c:v>
          </c:tx>
          <c:marker>
            <c:symbol val="none"/>
          </c:marker>
          <c:cat>
            <c:numRef>
              <c:f>'Coles Island'!$L$46:$L$51</c:f>
              <c:numCache>
                <c:formatCode>General</c:formatCode>
                <c:ptCount val="6"/>
                <c:pt idx="0">
                  <c:v>2012</c:v>
                </c:pt>
                <c:pt idx="1">
                  <c:v>2013</c:v>
                </c:pt>
                <c:pt idx="2">
                  <c:v>2014</c:v>
                </c:pt>
                <c:pt idx="3">
                  <c:v>2015</c:v>
                </c:pt>
                <c:pt idx="4">
                  <c:v>2016</c:v>
                </c:pt>
                <c:pt idx="5">
                  <c:v>2017</c:v>
                </c:pt>
              </c:numCache>
            </c:numRef>
          </c:cat>
          <c:val>
            <c:numRef>
              <c:f>'Coles Island'!$L$46:$L$51</c:f>
              <c:numCache>
                <c:formatCode>General</c:formatCode>
                <c:ptCount val="6"/>
                <c:pt idx="0">
                  <c:v>2012</c:v>
                </c:pt>
                <c:pt idx="1">
                  <c:v>2013</c:v>
                </c:pt>
                <c:pt idx="2">
                  <c:v>2014</c:v>
                </c:pt>
                <c:pt idx="3">
                  <c:v>2015</c:v>
                </c:pt>
                <c:pt idx="4">
                  <c:v>2016</c:v>
                </c:pt>
                <c:pt idx="5">
                  <c:v>2017</c:v>
                </c:pt>
              </c:numCache>
            </c:numRef>
          </c:val>
          <c:smooth val="0"/>
        </c:ser>
        <c:ser>
          <c:idx val="1"/>
          <c:order val="1"/>
          <c:marker>
            <c:symbol val="none"/>
          </c:marker>
          <c:dLbls>
            <c:txPr>
              <a:bodyPr/>
              <a:lstStyle/>
              <a:p>
                <a:pPr>
                  <a:defRPr sz="1400"/>
                </a:pPr>
                <a:endParaRPr lang="en-US"/>
              </a:p>
            </c:txPr>
            <c:dLblPos val="t"/>
            <c:showLegendKey val="0"/>
            <c:showVal val="1"/>
            <c:showCatName val="0"/>
            <c:showSerName val="0"/>
            <c:showPercent val="0"/>
            <c:showBubbleSize val="0"/>
            <c:showLeaderLines val="0"/>
          </c:dLbls>
          <c:cat>
            <c:numRef>
              <c:f>'Coles Island'!$L$46:$L$51</c:f>
              <c:numCache>
                <c:formatCode>General</c:formatCode>
                <c:ptCount val="6"/>
                <c:pt idx="0">
                  <c:v>2012</c:v>
                </c:pt>
                <c:pt idx="1">
                  <c:v>2013</c:v>
                </c:pt>
                <c:pt idx="2">
                  <c:v>2014</c:v>
                </c:pt>
                <c:pt idx="3">
                  <c:v>2015</c:v>
                </c:pt>
                <c:pt idx="4">
                  <c:v>2016</c:v>
                </c:pt>
                <c:pt idx="5">
                  <c:v>2017</c:v>
                </c:pt>
              </c:numCache>
            </c:numRef>
          </c:cat>
          <c:val>
            <c:numRef>
              <c:f>'Coles Island'!$M$46:$M$51</c:f>
              <c:numCache>
                <c:formatCode>General</c:formatCode>
                <c:ptCount val="6"/>
                <c:pt idx="0">
                  <c:v>37</c:v>
                </c:pt>
                <c:pt idx="1">
                  <c:v>28</c:v>
                </c:pt>
                <c:pt idx="2">
                  <c:v>30</c:v>
                </c:pt>
                <c:pt idx="3">
                  <c:v>27</c:v>
                </c:pt>
                <c:pt idx="4">
                  <c:v>26</c:v>
                </c:pt>
                <c:pt idx="5">
                  <c:v>27</c:v>
                </c:pt>
              </c:numCache>
            </c:numRef>
          </c:val>
          <c:smooth val="0"/>
        </c:ser>
        <c:dLbls>
          <c:showLegendKey val="0"/>
          <c:showVal val="0"/>
          <c:showCatName val="0"/>
          <c:showSerName val="0"/>
          <c:showPercent val="0"/>
          <c:showBubbleSize val="0"/>
        </c:dLbls>
        <c:marker val="1"/>
        <c:smooth val="0"/>
        <c:axId val="114121344"/>
        <c:axId val="114123136"/>
      </c:lineChart>
      <c:catAx>
        <c:axId val="114121344"/>
        <c:scaling>
          <c:orientation val="minMax"/>
        </c:scaling>
        <c:delete val="0"/>
        <c:axPos val="b"/>
        <c:numFmt formatCode="General" sourceLinked="1"/>
        <c:majorTickMark val="out"/>
        <c:minorTickMark val="none"/>
        <c:tickLblPos val="nextTo"/>
        <c:crossAx val="114123136"/>
        <c:crosses val="autoZero"/>
        <c:auto val="1"/>
        <c:lblAlgn val="ctr"/>
        <c:lblOffset val="100"/>
        <c:noMultiLvlLbl val="0"/>
      </c:catAx>
      <c:valAx>
        <c:axId val="114123136"/>
        <c:scaling>
          <c:orientation val="minMax"/>
          <c:max val="50"/>
          <c:min val="0"/>
        </c:scaling>
        <c:delete val="0"/>
        <c:axPos val="l"/>
        <c:majorGridlines/>
        <c:title>
          <c:tx>
            <c:rich>
              <a:bodyPr rot="-5400000" vert="horz"/>
              <a:lstStyle/>
              <a:p>
                <a:pPr>
                  <a:defRPr sz="1400" b="0"/>
                </a:pPr>
                <a:r>
                  <a:rPr lang="en-US" sz="1400" b="0"/>
                  <a:t>Number of Students</a:t>
                </a:r>
              </a:p>
            </c:rich>
          </c:tx>
          <c:layout>
            <c:manualLayout>
              <c:xMode val="edge"/>
              <c:yMode val="edge"/>
              <c:x val="0"/>
              <c:y val="0.25866704466345591"/>
            </c:manualLayout>
          </c:layout>
          <c:overlay val="0"/>
        </c:title>
        <c:numFmt formatCode="General" sourceLinked="1"/>
        <c:majorTickMark val="out"/>
        <c:minorTickMark val="none"/>
        <c:tickLblPos val="nextTo"/>
        <c:crossAx val="114121344"/>
        <c:crosses val="autoZero"/>
        <c:crossBetween val="between"/>
      </c:valAx>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'Coles Island'!$A$2</c:f>
              <c:strCache>
                <c:ptCount val="1"/>
                <c:pt idx="0">
                  <c:v>K</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Island'!$B$2:$H$2</c:f>
              <c:numCache>
                <c:formatCode>General</c:formatCode>
                <c:ptCount val="7"/>
                <c:pt idx="0">
                  <c:v>5</c:v>
                </c:pt>
                <c:pt idx="1">
                  <c:v>7</c:v>
                </c:pt>
                <c:pt idx="2">
                  <c:v>4</c:v>
                </c:pt>
                <c:pt idx="3">
                  <c:v>2</c:v>
                </c:pt>
                <c:pt idx="4">
                  <c:v>6</c:v>
                </c:pt>
                <c:pt idx="5">
                  <c:v>4</c:v>
                </c:pt>
                <c:pt idx="6">
                  <c:v>4</c:v>
                </c:pt>
              </c:numCache>
            </c:numRef>
          </c:val>
        </c:ser>
        <c:ser>
          <c:idx val="1"/>
          <c:order val="1"/>
          <c:tx>
            <c:strRef>
              <c:f>'Coles Island'!$A$3</c:f>
              <c:strCache>
                <c:ptCount val="1"/>
                <c:pt idx="0">
                  <c:v>1</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Island'!$B$3:$H$3</c:f>
              <c:numCache>
                <c:formatCode>General</c:formatCode>
                <c:ptCount val="7"/>
                <c:pt idx="0">
                  <c:v>9</c:v>
                </c:pt>
                <c:pt idx="1">
                  <c:v>5</c:v>
                </c:pt>
                <c:pt idx="2">
                  <c:v>7</c:v>
                </c:pt>
                <c:pt idx="3">
                  <c:v>4</c:v>
                </c:pt>
                <c:pt idx="4">
                  <c:v>2</c:v>
                </c:pt>
                <c:pt idx="5">
                  <c:v>5</c:v>
                </c:pt>
                <c:pt idx="6">
                  <c:v>7</c:v>
                </c:pt>
              </c:numCache>
            </c:numRef>
          </c:val>
        </c:ser>
        <c:ser>
          <c:idx val="2"/>
          <c:order val="2"/>
          <c:tx>
            <c:strRef>
              <c:f>'Coles Island'!$A$4</c:f>
              <c:strCache>
                <c:ptCount val="1"/>
                <c:pt idx="0">
                  <c:v>2</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Island'!$B$4:$H$4</c:f>
              <c:numCache>
                <c:formatCode>General</c:formatCode>
                <c:ptCount val="7"/>
                <c:pt idx="0">
                  <c:v>5</c:v>
                </c:pt>
                <c:pt idx="1">
                  <c:v>9</c:v>
                </c:pt>
                <c:pt idx="2">
                  <c:v>3</c:v>
                </c:pt>
                <c:pt idx="3">
                  <c:v>7</c:v>
                </c:pt>
                <c:pt idx="4">
                  <c:v>7</c:v>
                </c:pt>
                <c:pt idx="5">
                  <c:v>3</c:v>
                </c:pt>
                <c:pt idx="6">
                  <c:v>4</c:v>
                </c:pt>
              </c:numCache>
            </c:numRef>
          </c:val>
        </c:ser>
        <c:ser>
          <c:idx val="3"/>
          <c:order val="3"/>
          <c:tx>
            <c:strRef>
              <c:f>'Coles Island'!$A$5</c:f>
              <c:strCache>
                <c:ptCount val="1"/>
                <c:pt idx="0">
                  <c:v>3</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Island'!$B$5:$H$5</c:f>
              <c:numCache>
                <c:formatCode>General</c:formatCode>
                <c:ptCount val="7"/>
                <c:pt idx="0">
                  <c:v>11</c:v>
                </c:pt>
                <c:pt idx="1">
                  <c:v>8</c:v>
                </c:pt>
                <c:pt idx="2">
                  <c:v>9</c:v>
                </c:pt>
                <c:pt idx="3">
                  <c:v>2</c:v>
                </c:pt>
                <c:pt idx="4">
                  <c:v>9</c:v>
                </c:pt>
                <c:pt idx="5">
                  <c:v>6</c:v>
                </c:pt>
                <c:pt idx="6">
                  <c:v>3</c:v>
                </c:pt>
              </c:numCache>
            </c:numRef>
          </c:val>
        </c:ser>
        <c:ser>
          <c:idx val="4"/>
          <c:order val="4"/>
          <c:tx>
            <c:strRef>
              <c:f>'Coles Island'!$A$6</c:f>
              <c:strCache>
                <c:ptCount val="1"/>
                <c:pt idx="0">
                  <c:v>4</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Island'!$B$6:$H$6</c:f>
              <c:numCache>
                <c:formatCode>General</c:formatCode>
                <c:ptCount val="7"/>
                <c:pt idx="0">
                  <c:v>5</c:v>
                </c:pt>
                <c:pt idx="1">
                  <c:v>10</c:v>
                </c:pt>
                <c:pt idx="2">
                  <c:v>7</c:v>
                </c:pt>
                <c:pt idx="3">
                  <c:v>9</c:v>
                </c:pt>
                <c:pt idx="4">
                  <c:v>2</c:v>
                </c:pt>
                <c:pt idx="5">
                  <c:v>7</c:v>
                </c:pt>
                <c:pt idx="6">
                  <c:v>5</c:v>
                </c:pt>
              </c:numCache>
            </c:numRef>
          </c:val>
        </c:ser>
        <c:ser>
          <c:idx val="5"/>
          <c:order val="5"/>
          <c:tx>
            <c:strRef>
              <c:f>'Coles Island'!$A$7</c:f>
              <c:strCache>
                <c:ptCount val="1"/>
                <c:pt idx="0">
                  <c:v>5</c:v>
                </c:pt>
              </c:strCache>
            </c:strRef>
          </c:tx>
          <c:invertIfNegative val="0"/>
          <c:cat>
            <c:numRef>
              <c:f>'Coles Island'!$B$1:$H$1</c:f>
              <c:numCache>
                <c:formatCode>General</c:formatCode>
                <c:ptCount val="7"/>
                <c:pt idx="0">
                  <c:v>2008</c:v>
                </c:pt>
                <c:pt idx="1">
                  <c:v>2009</c:v>
                </c:pt>
                <c:pt idx="2">
                  <c:v>2010</c:v>
                </c:pt>
                <c:pt idx="3">
                  <c:v>2011</c:v>
                </c:pt>
                <c:pt idx="4">
                  <c:v>2012</c:v>
                </c:pt>
                <c:pt idx="5">
                  <c:v>2013</c:v>
                </c:pt>
                <c:pt idx="6">
                  <c:v>2014</c:v>
                </c:pt>
              </c:numCache>
            </c:numRef>
          </c:cat>
          <c:val>
            <c:numRef>
              <c:f>'Coles Island'!$B$7:$H$7</c:f>
              <c:numCache>
                <c:formatCode>General</c:formatCode>
                <c:ptCount val="7"/>
                <c:pt idx="0">
                  <c:v>5</c:v>
                </c:pt>
                <c:pt idx="1">
                  <c:v>6</c:v>
                </c:pt>
                <c:pt idx="2">
                  <c:v>10</c:v>
                </c:pt>
                <c:pt idx="3">
                  <c:v>6</c:v>
                </c:pt>
                <c:pt idx="4">
                  <c:v>11</c:v>
                </c:pt>
                <c:pt idx="5">
                  <c:v>3</c:v>
                </c:pt>
                <c:pt idx="6">
                  <c:v>7</c:v>
                </c:pt>
              </c:numCache>
            </c:numRef>
          </c:val>
        </c:ser>
        <c:dLbls>
          <c:showLegendKey val="0"/>
          <c:showVal val="0"/>
          <c:showCatName val="0"/>
          <c:showSerName val="0"/>
          <c:showPercent val="0"/>
          <c:showBubbleSize val="0"/>
        </c:dLbls>
        <c:gapWidth val="75"/>
        <c:overlap val="-25"/>
        <c:axId val="115636096"/>
        <c:axId val="115637632"/>
      </c:barChart>
      <c:catAx>
        <c:axId val="115636096"/>
        <c:scaling>
          <c:orientation val="minMax"/>
        </c:scaling>
        <c:delete val="0"/>
        <c:axPos val="b"/>
        <c:numFmt formatCode="General" sourceLinked="1"/>
        <c:majorTickMark val="none"/>
        <c:minorTickMark val="none"/>
        <c:tickLblPos val="nextTo"/>
        <c:crossAx val="115637632"/>
        <c:crosses val="autoZero"/>
        <c:auto val="1"/>
        <c:lblAlgn val="ctr"/>
        <c:lblOffset val="100"/>
        <c:noMultiLvlLbl val="0"/>
      </c:catAx>
      <c:valAx>
        <c:axId val="115637632"/>
        <c:scaling>
          <c:orientation val="minMax"/>
          <c:max val="20"/>
        </c:scaling>
        <c:delete val="0"/>
        <c:axPos val="l"/>
        <c:majorGridlines/>
        <c:numFmt formatCode="General" sourceLinked="1"/>
        <c:majorTickMark val="none"/>
        <c:minorTickMark val="none"/>
        <c:tickLblPos val="nextTo"/>
        <c:spPr>
          <a:ln w="9525">
            <a:noFill/>
          </a:ln>
        </c:spPr>
        <c:txPr>
          <a:bodyPr/>
          <a:lstStyle/>
          <a:p>
            <a:pPr>
              <a:defRPr sz="1400"/>
            </a:pPr>
            <a:endParaRPr lang="en-US"/>
          </a:p>
        </c:txPr>
        <c:crossAx val="115636096"/>
        <c:crosses val="autoZero"/>
        <c:crossBetween val="between"/>
        <c:majorUnit val="2"/>
      </c:valAx>
      <c:dTable>
        <c:showHorzBorder val="1"/>
        <c:showVertBorder val="1"/>
        <c:showOutline val="1"/>
        <c:showKeys val="1"/>
      </c:dTable>
    </c:plotArea>
    <c:legend>
      <c:legendPos val="b"/>
      <c:overlay val="0"/>
      <c:txPr>
        <a:bodyPr/>
        <a:lstStyle/>
        <a:p>
          <a:pPr>
            <a:defRPr sz="14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0.10577</cdr:x>
      <cdr:y>0.13846</cdr:y>
    </cdr:from>
    <cdr:to>
      <cdr:x>0.98077</cdr:x>
      <cdr:y>0.13846</cdr:y>
    </cdr:to>
    <cdr:cxnSp macro="">
      <cdr:nvCxnSpPr>
        <cdr:cNvPr id="7" name="Straight Connector 6"/>
        <cdr:cNvCxnSpPr/>
      </cdr:nvCxnSpPr>
      <cdr:spPr>
        <a:xfrm xmlns:a="http://schemas.openxmlformats.org/drawingml/2006/main">
          <a:off x="838200" y="685800"/>
          <a:ext cx="6934200" cy="0"/>
        </a:xfrm>
        <a:prstGeom xmlns:a="http://schemas.openxmlformats.org/drawingml/2006/main" prst="line">
          <a:avLst/>
        </a:prstGeom>
        <a:ln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0.73077</cdr:x>
      <cdr:y>0.12308</cdr:y>
    </cdr:from>
    <cdr:to>
      <cdr:x>0.95192</cdr:x>
      <cdr:y>0.30769</cdr:y>
    </cdr:to>
    <cdr:sp macro="" textlink="">
      <cdr:nvSpPr>
        <cdr:cNvPr id="11" name="TextBox 10"/>
        <cdr:cNvSpPr txBox="1"/>
      </cdr:nvSpPr>
      <cdr:spPr>
        <a:xfrm xmlns:a="http://schemas.openxmlformats.org/drawingml/2006/main">
          <a:off x="5791200" y="609600"/>
          <a:ext cx="17526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smtClean="0"/>
            <a:t>Class Size Capacity 2014</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4CD81D62-2017-480B-99BD-FF91D7D6C6C4}" type="datetimeFigureOut">
              <a:rPr lang="en-US" smtClean="0"/>
              <a:pPr/>
              <a:t>11/20/2014</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F807109-FE87-5442-AE55-FC8C2149F05A}" type="datetimeFigureOut">
              <a:rPr lang="en-US" smtClean="0"/>
              <a:pPr/>
              <a:t>11/20/2014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11</a:t>
            </a:fld>
            <a:endParaRPr lang="en-US" dirty="0"/>
          </a:p>
        </p:txBody>
      </p:sp>
    </p:spTree>
    <p:extLst>
      <p:ext uri="{BB962C8B-B14F-4D97-AF65-F5344CB8AC3E}">
        <p14:creationId xmlns:p14="http://schemas.microsoft.com/office/powerpoint/2010/main" val="2000231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12</a:t>
            </a:fld>
            <a:endParaRPr lang="en-US" dirty="0"/>
          </a:p>
        </p:txBody>
      </p:sp>
    </p:spTree>
    <p:extLst>
      <p:ext uri="{BB962C8B-B14F-4D97-AF65-F5344CB8AC3E}">
        <p14:creationId xmlns:p14="http://schemas.microsoft.com/office/powerpoint/2010/main" val="1253548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13</a:t>
            </a:fld>
            <a:endParaRPr lang="en-US" dirty="0"/>
          </a:p>
        </p:txBody>
      </p:sp>
    </p:spTree>
    <p:extLst>
      <p:ext uri="{BB962C8B-B14F-4D97-AF65-F5344CB8AC3E}">
        <p14:creationId xmlns:p14="http://schemas.microsoft.com/office/powerpoint/2010/main" val="4211754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14</a:t>
            </a:fld>
            <a:endParaRPr lang="en-US" dirty="0"/>
          </a:p>
        </p:txBody>
      </p:sp>
    </p:spTree>
    <p:extLst>
      <p:ext uri="{BB962C8B-B14F-4D97-AF65-F5344CB8AC3E}">
        <p14:creationId xmlns:p14="http://schemas.microsoft.com/office/powerpoint/2010/main" val="1765070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15</a:t>
            </a:fld>
            <a:endParaRPr lang="en-US" dirty="0"/>
          </a:p>
        </p:txBody>
      </p:sp>
    </p:spTree>
    <p:extLst>
      <p:ext uri="{BB962C8B-B14F-4D97-AF65-F5344CB8AC3E}">
        <p14:creationId xmlns:p14="http://schemas.microsoft.com/office/powerpoint/2010/main" val="148193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16</a:t>
            </a:fld>
            <a:endParaRPr lang="en-US" dirty="0"/>
          </a:p>
        </p:txBody>
      </p:sp>
    </p:spTree>
    <p:extLst>
      <p:ext uri="{BB962C8B-B14F-4D97-AF65-F5344CB8AC3E}">
        <p14:creationId xmlns:p14="http://schemas.microsoft.com/office/powerpoint/2010/main" val="1163587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17</a:t>
            </a:fld>
            <a:endParaRPr lang="en-US" dirty="0"/>
          </a:p>
        </p:txBody>
      </p:sp>
    </p:spTree>
    <p:extLst>
      <p:ext uri="{BB962C8B-B14F-4D97-AF65-F5344CB8AC3E}">
        <p14:creationId xmlns:p14="http://schemas.microsoft.com/office/powerpoint/2010/main" val="950924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18</a:t>
            </a:fld>
            <a:endParaRPr lang="en-US" dirty="0"/>
          </a:p>
        </p:txBody>
      </p:sp>
    </p:spTree>
    <p:extLst>
      <p:ext uri="{BB962C8B-B14F-4D97-AF65-F5344CB8AC3E}">
        <p14:creationId xmlns:p14="http://schemas.microsoft.com/office/powerpoint/2010/main" val="3626346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19</a:t>
            </a:fld>
            <a:endParaRPr lang="en-US" dirty="0"/>
          </a:p>
        </p:txBody>
      </p:sp>
    </p:spTree>
    <p:extLst>
      <p:ext uri="{BB962C8B-B14F-4D97-AF65-F5344CB8AC3E}">
        <p14:creationId xmlns:p14="http://schemas.microsoft.com/office/powerpoint/2010/main" val="308795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20</a:t>
            </a:fld>
            <a:endParaRPr lang="en-US" dirty="0"/>
          </a:p>
        </p:txBody>
      </p:sp>
    </p:spTree>
    <p:extLst>
      <p:ext uri="{BB962C8B-B14F-4D97-AF65-F5344CB8AC3E}">
        <p14:creationId xmlns:p14="http://schemas.microsoft.com/office/powerpoint/2010/main" val="20692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what “sustainability” means.</a:t>
            </a:r>
          </a:p>
          <a:p>
            <a:pPr lvl="0">
              <a:buFont typeface="Arial" pitchFamily="34" charset="0"/>
              <a:buChar char="•"/>
            </a:pPr>
            <a:r>
              <a:rPr lang="en-US" sz="1200" kern="1200" dirty="0" smtClean="0">
                <a:solidFill>
                  <a:schemeClr val="tx1"/>
                </a:solidFill>
                <a:latin typeface="+mn-lt"/>
                <a:ea typeface="+mn-ea"/>
                <a:cs typeface="+mn-cs"/>
              </a:rPr>
              <a:t> Maintain the status-quo at Coles Island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Invest dollars into the infrastructure/programming at Coles</a:t>
            </a:r>
            <a:r>
              <a:rPr lang="en-US" sz="1200" kern="1200" baseline="0" dirty="0" smtClean="0">
                <a:solidFill>
                  <a:schemeClr val="tx1"/>
                </a:solidFill>
                <a:latin typeface="+mn-lt"/>
                <a:ea typeface="+mn-ea"/>
                <a:cs typeface="+mn-cs"/>
              </a:rPr>
              <a:t> Island</a:t>
            </a:r>
            <a:r>
              <a:rPr lang="en-US" sz="1200" kern="1200" dirty="0" smtClean="0">
                <a:solidFill>
                  <a:schemeClr val="tx1"/>
                </a:solidFill>
                <a:latin typeface="+mn-lt"/>
                <a:ea typeface="+mn-ea"/>
                <a:cs typeface="+mn-cs"/>
              </a:rPr>
              <a:t>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Close Coles Island School and move the students to another school for their continued education</a:t>
            </a:r>
            <a:endParaRPr lang="en-CA" sz="1200" kern="1200" dirty="0" smtClean="0">
              <a:solidFill>
                <a:schemeClr val="tx1"/>
              </a:solidFill>
              <a:latin typeface="+mn-lt"/>
              <a:ea typeface="+mn-ea"/>
              <a:cs typeface="+mn-cs"/>
            </a:endParaRPr>
          </a:p>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21</a:t>
            </a:fld>
            <a:endParaRPr lang="en-US" dirty="0"/>
          </a:p>
        </p:txBody>
      </p:sp>
    </p:spTree>
    <p:extLst>
      <p:ext uri="{BB962C8B-B14F-4D97-AF65-F5344CB8AC3E}">
        <p14:creationId xmlns:p14="http://schemas.microsoft.com/office/powerpoint/2010/main" val="1788983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24</a:t>
            </a:fld>
            <a:endParaRPr lang="en-US" dirty="0"/>
          </a:p>
        </p:txBody>
      </p:sp>
    </p:spTree>
    <p:extLst>
      <p:ext uri="{BB962C8B-B14F-4D97-AF65-F5344CB8AC3E}">
        <p14:creationId xmlns:p14="http://schemas.microsoft.com/office/powerpoint/2010/main" val="4279410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25</a:t>
            </a:fld>
            <a:endParaRPr lang="en-US" dirty="0"/>
          </a:p>
        </p:txBody>
      </p:sp>
    </p:spTree>
    <p:extLst>
      <p:ext uri="{BB962C8B-B14F-4D97-AF65-F5344CB8AC3E}">
        <p14:creationId xmlns:p14="http://schemas.microsoft.com/office/powerpoint/2010/main" val="26145528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26</a:t>
            </a:fld>
            <a:endParaRPr lang="en-US" dirty="0"/>
          </a:p>
        </p:txBody>
      </p:sp>
    </p:spTree>
    <p:extLst>
      <p:ext uri="{BB962C8B-B14F-4D97-AF65-F5344CB8AC3E}">
        <p14:creationId xmlns:p14="http://schemas.microsoft.com/office/powerpoint/2010/main" val="155694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27</a:t>
            </a:fld>
            <a:endParaRPr lang="en-US" dirty="0"/>
          </a:p>
        </p:txBody>
      </p:sp>
    </p:spTree>
    <p:extLst>
      <p:ext uri="{BB962C8B-B14F-4D97-AF65-F5344CB8AC3E}">
        <p14:creationId xmlns:p14="http://schemas.microsoft.com/office/powerpoint/2010/main" val="7437210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28</a:t>
            </a:fld>
            <a:endParaRPr lang="en-US" dirty="0"/>
          </a:p>
        </p:txBody>
      </p:sp>
    </p:spTree>
    <p:extLst>
      <p:ext uri="{BB962C8B-B14F-4D97-AF65-F5344CB8AC3E}">
        <p14:creationId xmlns:p14="http://schemas.microsoft.com/office/powerpoint/2010/main" val="1283679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29</a:t>
            </a:fld>
            <a:endParaRPr lang="en-US" dirty="0"/>
          </a:p>
        </p:txBody>
      </p:sp>
    </p:spTree>
    <p:extLst>
      <p:ext uri="{BB962C8B-B14F-4D97-AF65-F5344CB8AC3E}">
        <p14:creationId xmlns:p14="http://schemas.microsoft.com/office/powerpoint/2010/main" val="749697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30</a:t>
            </a:fld>
            <a:endParaRPr lang="en-US" dirty="0"/>
          </a:p>
        </p:txBody>
      </p:sp>
    </p:spTree>
    <p:extLst>
      <p:ext uri="{BB962C8B-B14F-4D97-AF65-F5344CB8AC3E}">
        <p14:creationId xmlns:p14="http://schemas.microsoft.com/office/powerpoint/2010/main" val="1105152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31</a:t>
            </a:fld>
            <a:endParaRPr lang="en-US" dirty="0"/>
          </a:p>
        </p:txBody>
      </p:sp>
    </p:spTree>
    <p:extLst>
      <p:ext uri="{BB962C8B-B14F-4D97-AF65-F5344CB8AC3E}">
        <p14:creationId xmlns:p14="http://schemas.microsoft.com/office/powerpoint/2010/main" val="35558256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32</a:t>
            </a:fld>
            <a:endParaRPr lang="en-US" dirty="0"/>
          </a:p>
        </p:txBody>
      </p:sp>
    </p:spTree>
    <p:extLst>
      <p:ext uri="{BB962C8B-B14F-4D97-AF65-F5344CB8AC3E}">
        <p14:creationId xmlns:p14="http://schemas.microsoft.com/office/powerpoint/2010/main" val="390026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a:t>
            </a:fld>
            <a:endParaRPr lang="en-US" dirty="0"/>
          </a:p>
        </p:txBody>
      </p:sp>
    </p:spTree>
    <p:extLst>
      <p:ext uri="{BB962C8B-B14F-4D97-AF65-F5344CB8AC3E}">
        <p14:creationId xmlns:p14="http://schemas.microsoft.com/office/powerpoint/2010/main" val="3164282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33</a:t>
            </a:fld>
            <a:endParaRPr lang="en-US" dirty="0"/>
          </a:p>
        </p:txBody>
      </p:sp>
    </p:spTree>
    <p:extLst>
      <p:ext uri="{BB962C8B-B14F-4D97-AF65-F5344CB8AC3E}">
        <p14:creationId xmlns:p14="http://schemas.microsoft.com/office/powerpoint/2010/main" val="686262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34</a:t>
            </a:fld>
            <a:endParaRPr lang="en-US" dirty="0"/>
          </a:p>
        </p:txBody>
      </p:sp>
    </p:spTree>
    <p:extLst>
      <p:ext uri="{BB962C8B-B14F-4D97-AF65-F5344CB8AC3E}">
        <p14:creationId xmlns:p14="http://schemas.microsoft.com/office/powerpoint/2010/main" val="41295944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35</a:t>
            </a:fld>
            <a:endParaRPr lang="en-US" dirty="0"/>
          </a:p>
        </p:txBody>
      </p:sp>
    </p:spTree>
    <p:extLst>
      <p:ext uri="{BB962C8B-B14F-4D97-AF65-F5344CB8AC3E}">
        <p14:creationId xmlns:p14="http://schemas.microsoft.com/office/powerpoint/2010/main" val="37150652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36</a:t>
            </a:fld>
            <a:endParaRPr lang="en-US" dirty="0"/>
          </a:p>
        </p:txBody>
      </p:sp>
    </p:spTree>
    <p:extLst>
      <p:ext uri="{BB962C8B-B14F-4D97-AF65-F5344CB8AC3E}">
        <p14:creationId xmlns:p14="http://schemas.microsoft.com/office/powerpoint/2010/main" val="42794100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37</a:t>
            </a:fld>
            <a:endParaRPr lang="en-US" dirty="0"/>
          </a:p>
        </p:txBody>
      </p:sp>
    </p:spTree>
    <p:extLst>
      <p:ext uri="{BB962C8B-B14F-4D97-AF65-F5344CB8AC3E}">
        <p14:creationId xmlns:p14="http://schemas.microsoft.com/office/powerpoint/2010/main" val="7259288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38</a:t>
            </a:fld>
            <a:endParaRPr lang="en-US" dirty="0"/>
          </a:p>
        </p:txBody>
      </p:sp>
    </p:spTree>
    <p:extLst>
      <p:ext uri="{BB962C8B-B14F-4D97-AF65-F5344CB8AC3E}">
        <p14:creationId xmlns:p14="http://schemas.microsoft.com/office/powerpoint/2010/main" val="32119009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39</a:t>
            </a:fld>
            <a:endParaRPr lang="en-US" dirty="0"/>
          </a:p>
        </p:txBody>
      </p:sp>
    </p:spTree>
    <p:extLst>
      <p:ext uri="{BB962C8B-B14F-4D97-AF65-F5344CB8AC3E}">
        <p14:creationId xmlns:p14="http://schemas.microsoft.com/office/powerpoint/2010/main" val="3488882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40</a:t>
            </a:fld>
            <a:endParaRPr lang="en-US" dirty="0"/>
          </a:p>
        </p:txBody>
      </p:sp>
    </p:spTree>
    <p:extLst>
      <p:ext uri="{BB962C8B-B14F-4D97-AF65-F5344CB8AC3E}">
        <p14:creationId xmlns:p14="http://schemas.microsoft.com/office/powerpoint/2010/main" val="1824163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41</a:t>
            </a:fld>
            <a:endParaRPr lang="en-US" dirty="0"/>
          </a:p>
        </p:txBody>
      </p:sp>
    </p:spTree>
    <p:extLst>
      <p:ext uri="{BB962C8B-B14F-4D97-AF65-F5344CB8AC3E}">
        <p14:creationId xmlns:p14="http://schemas.microsoft.com/office/powerpoint/2010/main" val="10750186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42</a:t>
            </a:fld>
            <a:endParaRPr lang="en-US" dirty="0"/>
          </a:p>
        </p:txBody>
      </p:sp>
    </p:spTree>
    <p:extLst>
      <p:ext uri="{BB962C8B-B14F-4D97-AF65-F5344CB8AC3E}">
        <p14:creationId xmlns:p14="http://schemas.microsoft.com/office/powerpoint/2010/main" val="3177850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3B83F97-81FF-4E3C-B7B7-E954C0A8FCA6}" type="slidenum">
              <a:rPr lang="en-US" smtClean="0"/>
              <a:t>5</a:t>
            </a:fld>
            <a:endParaRPr lang="en-US"/>
          </a:p>
        </p:txBody>
      </p:sp>
    </p:spTree>
    <p:extLst>
      <p:ext uri="{BB962C8B-B14F-4D97-AF65-F5344CB8AC3E}">
        <p14:creationId xmlns:p14="http://schemas.microsoft.com/office/powerpoint/2010/main" val="29614777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43</a:t>
            </a:fld>
            <a:endParaRPr lang="en-US" dirty="0"/>
          </a:p>
        </p:txBody>
      </p:sp>
    </p:spTree>
    <p:extLst>
      <p:ext uri="{BB962C8B-B14F-4D97-AF65-F5344CB8AC3E}">
        <p14:creationId xmlns:p14="http://schemas.microsoft.com/office/powerpoint/2010/main" val="7295793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44</a:t>
            </a:fld>
            <a:endParaRPr lang="en-US" dirty="0"/>
          </a:p>
        </p:txBody>
      </p:sp>
    </p:spTree>
    <p:extLst>
      <p:ext uri="{BB962C8B-B14F-4D97-AF65-F5344CB8AC3E}">
        <p14:creationId xmlns:p14="http://schemas.microsoft.com/office/powerpoint/2010/main" val="40649553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46</a:t>
            </a:fld>
            <a:endParaRPr lang="en-US" dirty="0"/>
          </a:p>
        </p:txBody>
      </p:sp>
    </p:spTree>
    <p:extLst>
      <p:ext uri="{BB962C8B-B14F-4D97-AF65-F5344CB8AC3E}">
        <p14:creationId xmlns:p14="http://schemas.microsoft.com/office/powerpoint/2010/main" val="21923709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47</a:t>
            </a:fld>
            <a:endParaRPr lang="en-US" dirty="0"/>
          </a:p>
        </p:txBody>
      </p:sp>
    </p:spTree>
    <p:extLst>
      <p:ext uri="{BB962C8B-B14F-4D97-AF65-F5344CB8AC3E}">
        <p14:creationId xmlns:p14="http://schemas.microsoft.com/office/powerpoint/2010/main" val="11013892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48</a:t>
            </a:fld>
            <a:endParaRPr lang="en-US" dirty="0"/>
          </a:p>
        </p:txBody>
      </p:sp>
    </p:spTree>
    <p:extLst>
      <p:ext uri="{BB962C8B-B14F-4D97-AF65-F5344CB8AC3E}">
        <p14:creationId xmlns:p14="http://schemas.microsoft.com/office/powerpoint/2010/main" val="16518471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49</a:t>
            </a:fld>
            <a:endParaRPr lang="en-US" dirty="0"/>
          </a:p>
        </p:txBody>
      </p:sp>
    </p:spTree>
    <p:extLst>
      <p:ext uri="{BB962C8B-B14F-4D97-AF65-F5344CB8AC3E}">
        <p14:creationId xmlns:p14="http://schemas.microsoft.com/office/powerpoint/2010/main" val="5961406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50</a:t>
            </a:fld>
            <a:endParaRPr lang="en-US" dirty="0"/>
          </a:p>
        </p:txBody>
      </p:sp>
    </p:spTree>
    <p:extLst>
      <p:ext uri="{BB962C8B-B14F-4D97-AF65-F5344CB8AC3E}">
        <p14:creationId xmlns:p14="http://schemas.microsoft.com/office/powerpoint/2010/main" val="3935112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51</a:t>
            </a:fld>
            <a:endParaRPr lang="en-US" dirty="0"/>
          </a:p>
        </p:txBody>
      </p:sp>
    </p:spTree>
    <p:extLst>
      <p:ext uri="{BB962C8B-B14F-4D97-AF65-F5344CB8AC3E}">
        <p14:creationId xmlns:p14="http://schemas.microsoft.com/office/powerpoint/2010/main" val="24112305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52</a:t>
            </a:fld>
            <a:endParaRPr lang="en-US" dirty="0"/>
          </a:p>
        </p:txBody>
      </p:sp>
    </p:spTree>
    <p:extLst>
      <p:ext uri="{BB962C8B-B14F-4D97-AF65-F5344CB8AC3E}">
        <p14:creationId xmlns:p14="http://schemas.microsoft.com/office/powerpoint/2010/main" val="15376854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53</a:t>
            </a:fld>
            <a:endParaRPr lang="en-US" dirty="0"/>
          </a:p>
        </p:txBody>
      </p:sp>
    </p:spTree>
    <p:extLst>
      <p:ext uri="{BB962C8B-B14F-4D97-AF65-F5344CB8AC3E}">
        <p14:creationId xmlns:p14="http://schemas.microsoft.com/office/powerpoint/2010/main" val="339091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a:t>
            </a:fld>
            <a:endParaRPr lang="en-US" dirty="0"/>
          </a:p>
        </p:txBody>
      </p:sp>
    </p:spTree>
    <p:extLst>
      <p:ext uri="{BB962C8B-B14F-4D97-AF65-F5344CB8AC3E}">
        <p14:creationId xmlns:p14="http://schemas.microsoft.com/office/powerpoint/2010/main" val="32972472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54</a:t>
            </a:fld>
            <a:endParaRPr lang="en-US" dirty="0"/>
          </a:p>
        </p:txBody>
      </p:sp>
    </p:spTree>
    <p:extLst>
      <p:ext uri="{BB962C8B-B14F-4D97-AF65-F5344CB8AC3E}">
        <p14:creationId xmlns:p14="http://schemas.microsoft.com/office/powerpoint/2010/main" val="14602885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55</a:t>
            </a:fld>
            <a:endParaRPr lang="en-US" dirty="0"/>
          </a:p>
        </p:txBody>
      </p:sp>
    </p:spTree>
    <p:extLst>
      <p:ext uri="{BB962C8B-B14F-4D97-AF65-F5344CB8AC3E}">
        <p14:creationId xmlns:p14="http://schemas.microsoft.com/office/powerpoint/2010/main" val="5470897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56</a:t>
            </a:fld>
            <a:endParaRPr lang="en-US" dirty="0"/>
          </a:p>
        </p:txBody>
      </p:sp>
    </p:spTree>
    <p:extLst>
      <p:ext uri="{BB962C8B-B14F-4D97-AF65-F5344CB8AC3E}">
        <p14:creationId xmlns:p14="http://schemas.microsoft.com/office/powerpoint/2010/main" val="24515823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57</a:t>
            </a:fld>
            <a:endParaRPr lang="en-US" dirty="0"/>
          </a:p>
        </p:txBody>
      </p:sp>
    </p:spTree>
    <p:extLst>
      <p:ext uri="{BB962C8B-B14F-4D97-AF65-F5344CB8AC3E}">
        <p14:creationId xmlns:p14="http://schemas.microsoft.com/office/powerpoint/2010/main" val="31587331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58</a:t>
            </a:fld>
            <a:endParaRPr lang="en-US" dirty="0"/>
          </a:p>
        </p:txBody>
      </p:sp>
    </p:spTree>
    <p:extLst>
      <p:ext uri="{BB962C8B-B14F-4D97-AF65-F5344CB8AC3E}">
        <p14:creationId xmlns:p14="http://schemas.microsoft.com/office/powerpoint/2010/main" val="3625600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59</a:t>
            </a:fld>
            <a:endParaRPr lang="en-US" dirty="0"/>
          </a:p>
        </p:txBody>
      </p:sp>
    </p:spTree>
    <p:extLst>
      <p:ext uri="{BB962C8B-B14F-4D97-AF65-F5344CB8AC3E}">
        <p14:creationId xmlns:p14="http://schemas.microsoft.com/office/powerpoint/2010/main" val="32595012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60</a:t>
            </a:fld>
            <a:endParaRPr lang="en-US" dirty="0"/>
          </a:p>
        </p:txBody>
      </p:sp>
    </p:spTree>
    <p:extLst>
      <p:ext uri="{BB962C8B-B14F-4D97-AF65-F5344CB8AC3E}">
        <p14:creationId xmlns:p14="http://schemas.microsoft.com/office/powerpoint/2010/main" val="337658986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61</a:t>
            </a:fld>
            <a:endParaRPr lang="en-US" dirty="0"/>
          </a:p>
        </p:txBody>
      </p:sp>
    </p:spTree>
    <p:extLst>
      <p:ext uri="{BB962C8B-B14F-4D97-AF65-F5344CB8AC3E}">
        <p14:creationId xmlns:p14="http://schemas.microsoft.com/office/powerpoint/2010/main" val="6093976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62</a:t>
            </a:fld>
            <a:endParaRPr lang="en-US" dirty="0"/>
          </a:p>
        </p:txBody>
      </p:sp>
    </p:spTree>
    <p:extLst>
      <p:ext uri="{BB962C8B-B14F-4D97-AF65-F5344CB8AC3E}">
        <p14:creationId xmlns:p14="http://schemas.microsoft.com/office/powerpoint/2010/main" val="101760524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63</a:t>
            </a:fld>
            <a:endParaRPr lang="en-US" dirty="0"/>
          </a:p>
        </p:txBody>
      </p:sp>
    </p:spTree>
    <p:extLst>
      <p:ext uri="{BB962C8B-B14F-4D97-AF65-F5344CB8AC3E}">
        <p14:creationId xmlns:p14="http://schemas.microsoft.com/office/powerpoint/2010/main" val="387888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a:t>
            </a:fld>
            <a:endParaRPr lang="en-US" dirty="0"/>
          </a:p>
        </p:txBody>
      </p:sp>
    </p:spTree>
    <p:extLst>
      <p:ext uri="{BB962C8B-B14F-4D97-AF65-F5344CB8AC3E}">
        <p14:creationId xmlns:p14="http://schemas.microsoft.com/office/powerpoint/2010/main" val="39905271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64</a:t>
            </a:fld>
            <a:endParaRPr lang="en-US" dirty="0"/>
          </a:p>
        </p:txBody>
      </p:sp>
    </p:spTree>
    <p:extLst>
      <p:ext uri="{BB962C8B-B14F-4D97-AF65-F5344CB8AC3E}">
        <p14:creationId xmlns:p14="http://schemas.microsoft.com/office/powerpoint/2010/main" val="28130749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65</a:t>
            </a:fld>
            <a:endParaRPr lang="en-US" dirty="0"/>
          </a:p>
        </p:txBody>
      </p:sp>
    </p:spTree>
    <p:extLst>
      <p:ext uri="{BB962C8B-B14F-4D97-AF65-F5344CB8AC3E}">
        <p14:creationId xmlns:p14="http://schemas.microsoft.com/office/powerpoint/2010/main" val="26426167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66</a:t>
            </a:fld>
            <a:endParaRPr lang="en-US" dirty="0"/>
          </a:p>
        </p:txBody>
      </p:sp>
    </p:spTree>
    <p:extLst>
      <p:ext uri="{BB962C8B-B14F-4D97-AF65-F5344CB8AC3E}">
        <p14:creationId xmlns:p14="http://schemas.microsoft.com/office/powerpoint/2010/main" val="23001503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67</a:t>
            </a:fld>
            <a:endParaRPr lang="en-US" dirty="0"/>
          </a:p>
        </p:txBody>
      </p:sp>
    </p:spTree>
    <p:extLst>
      <p:ext uri="{BB962C8B-B14F-4D97-AF65-F5344CB8AC3E}">
        <p14:creationId xmlns:p14="http://schemas.microsoft.com/office/powerpoint/2010/main" val="16232484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68</a:t>
            </a:fld>
            <a:endParaRPr lang="en-US" dirty="0"/>
          </a:p>
        </p:txBody>
      </p:sp>
    </p:spTree>
    <p:extLst>
      <p:ext uri="{BB962C8B-B14F-4D97-AF65-F5344CB8AC3E}">
        <p14:creationId xmlns:p14="http://schemas.microsoft.com/office/powerpoint/2010/main" val="385145494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69</a:t>
            </a:fld>
            <a:endParaRPr lang="en-US" dirty="0"/>
          </a:p>
        </p:txBody>
      </p:sp>
    </p:spTree>
    <p:extLst>
      <p:ext uri="{BB962C8B-B14F-4D97-AF65-F5344CB8AC3E}">
        <p14:creationId xmlns:p14="http://schemas.microsoft.com/office/powerpoint/2010/main" val="5213195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6D9D5DD-0AE0-8748-8E7B-38C8000B738F}" type="slidenum">
              <a:rPr lang="en-US" smtClean="0"/>
              <a:pPr/>
              <a:t>70</a:t>
            </a:fld>
            <a:endParaRPr lang="en-US" dirty="0"/>
          </a:p>
        </p:txBody>
      </p:sp>
    </p:spTree>
    <p:extLst>
      <p:ext uri="{BB962C8B-B14F-4D97-AF65-F5344CB8AC3E}">
        <p14:creationId xmlns:p14="http://schemas.microsoft.com/office/powerpoint/2010/main" val="23668147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71</a:t>
            </a:fld>
            <a:endParaRPr lang="en-US" dirty="0"/>
          </a:p>
        </p:txBody>
      </p:sp>
    </p:spTree>
    <p:extLst>
      <p:ext uri="{BB962C8B-B14F-4D97-AF65-F5344CB8AC3E}">
        <p14:creationId xmlns:p14="http://schemas.microsoft.com/office/powerpoint/2010/main" val="143665738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72</a:t>
            </a:fld>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Reminder of what “sustainability” means:</a:t>
            </a:r>
          </a:p>
          <a:p>
            <a:pPr lvl="0">
              <a:buFont typeface="Arial" pitchFamily="34" charset="0"/>
              <a:buChar char="•"/>
            </a:pPr>
            <a:r>
              <a:rPr lang="en-US" sz="1200" kern="1200" dirty="0" smtClean="0">
                <a:solidFill>
                  <a:schemeClr val="tx1"/>
                </a:solidFill>
                <a:latin typeface="+mn-lt"/>
                <a:ea typeface="+mn-ea"/>
                <a:cs typeface="+mn-cs"/>
              </a:rPr>
              <a:t> Maintain the status-quo at Coles Island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Invest dollars into the infrastructure/programming at Coles Island School</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 Close Coles Island School and move the students to another school for their continued education</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8</a:t>
            </a:fld>
            <a:endParaRPr lang="en-US" dirty="0"/>
          </a:p>
        </p:txBody>
      </p:sp>
    </p:spTree>
    <p:extLst>
      <p:ext uri="{BB962C8B-B14F-4D97-AF65-F5344CB8AC3E}">
        <p14:creationId xmlns:p14="http://schemas.microsoft.com/office/powerpoint/2010/main" val="185270601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74</a:t>
            </a:fld>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9</a:t>
            </a:fld>
            <a:endParaRPr lang="en-US" dirty="0"/>
          </a:p>
        </p:txBody>
      </p:sp>
    </p:spTree>
    <p:extLst>
      <p:ext uri="{BB962C8B-B14F-4D97-AF65-F5344CB8AC3E}">
        <p14:creationId xmlns:p14="http://schemas.microsoft.com/office/powerpoint/2010/main" val="3449113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10</a:t>
            </a:fld>
            <a:endParaRPr lang="en-US" dirty="0"/>
          </a:p>
        </p:txBody>
      </p:sp>
    </p:spTree>
    <p:extLst>
      <p:ext uri="{BB962C8B-B14F-4D97-AF65-F5344CB8AC3E}">
        <p14:creationId xmlns:p14="http://schemas.microsoft.com/office/powerpoint/2010/main" val="1669737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11/20/2014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11/20/2014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gnb.ca/" TargetMode="Externa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Arial Rounded MT Bold" pitchFamily="34" charset="0"/>
                <a:cs typeface="Baskerville"/>
              </a:rPr>
              <a:t>Sustainability </a:t>
            </a:r>
            <a:r>
              <a:rPr lang="en-US" sz="4800" b="1" dirty="0">
                <a:latin typeface="Arial Rounded MT Bold" pitchFamily="34" charset="0"/>
                <a:cs typeface="Baskerville"/>
              </a:rPr>
              <a:t>Study of </a:t>
            </a:r>
            <a:r>
              <a:rPr lang="en-US" sz="4800" b="1" dirty="0" smtClean="0">
                <a:latin typeface="Arial Rounded MT Bold" pitchFamily="34" charset="0"/>
                <a:cs typeface="Baskerville"/>
              </a:rPr>
              <a:t>Coles Island </a:t>
            </a:r>
            <a:r>
              <a:rPr lang="en-US" sz="4800" b="1" dirty="0">
                <a:latin typeface="Arial Rounded MT Bold" pitchFamily="34" charset="0"/>
                <a:cs typeface="Baskerville"/>
              </a:rPr>
              <a:t>School </a:t>
            </a:r>
            <a:endParaRPr lang="en-US" b="1" dirty="0">
              <a:latin typeface="Arial Rounded MT Bold" pitchFamily="34" charset="0"/>
              <a:cs typeface="Baskerville"/>
            </a:endParaRPr>
          </a:p>
        </p:txBody>
      </p:sp>
      <p:sp>
        <p:nvSpPr>
          <p:cNvPr id="5" name="TextBox 4"/>
          <p:cNvSpPr txBox="1"/>
          <p:nvPr/>
        </p:nvSpPr>
        <p:spPr>
          <a:xfrm>
            <a:off x="6410227" y="6428509"/>
            <a:ext cx="2410500" cy="261610"/>
          </a:xfrm>
          <a:prstGeom prst="rect">
            <a:avLst/>
          </a:prstGeom>
          <a:noFill/>
        </p:spPr>
        <p:txBody>
          <a:bodyPr wrap="square" rtlCol="0">
            <a:spAutoFit/>
          </a:bodyPr>
          <a:lstStyle/>
          <a:p>
            <a:r>
              <a:rPr lang="en-US" sz="1100" dirty="0" smtClean="0">
                <a:latin typeface="Arial Rounded MT Bold" pitchFamily="34" charset="0"/>
              </a:rPr>
              <a:t>Revised:  November 17, 2014</a:t>
            </a:r>
            <a:endParaRPr lang="en-CA" sz="1100" dirty="0">
              <a:latin typeface="Arial Rounded MT Bold" pitchFamily="34" charset="0"/>
            </a:endParaRPr>
          </a:p>
        </p:txBody>
      </p:sp>
      <p:pic>
        <p:nvPicPr>
          <p:cNvPr id="1026" name="Picture 2" descr="C:\Users\Andrea.Penney\Desktop\DSC_12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16131" y="3859138"/>
            <a:ext cx="3560907" cy="23437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Andrea.Penney\Desktop\ASDW HD LOGO (2).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323273"/>
            <a:ext cx="8042276" cy="738909"/>
          </a:xfrm>
        </p:spPr>
        <p:txBody>
          <a:bodyPr/>
          <a:lstStyle/>
          <a:p>
            <a:r>
              <a:rPr lang="en-US" sz="3600" dirty="0" smtClean="0">
                <a:latin typeface="Arial Rounded MT Bold" pitchFamily="34" charset="0"/>
              </a:rPr>
              <a:t>Building Summary</a:t>
            </a:r>
            <a:endParaRPr lang="en-US" sz="3600" dirty="0">
              <a:latin typeface="Arial Rounded MT Bold" pitchFamily="34" charset="0"/>
            </a:endParaRPr>
          </a:p>
        </p:txBody>
      </p:sp>
      <p:sp>
        <p:nvSpPr>
          <p:cNvPr id="6" name="Content Placeholder 5"/>
          <p:cNvSpPr>
            <a:spLocks noGrp="1"/>
          </p:cNvSpPr>
          <p:nvPr>
            <p:ph idx="1"/>
          </p:nvPr>
        </p:nvSpPr>
        <p:spPr/>
        <p:txBody>
          <a:bodyPr>
            <a:normAutofit/>
          </a:bodyPr>
          <a:lstStyle/>
          <a:p>
            <a:r>
              <a:rPr lang="en-US" dirty="0" smtClean="0">
                <a:latin typeface="Arial Rounded MT Bold" pitchFamily="34" charset="0"/>
              </a:rPr>
              <a:t>Constructed in 1957 with a wood frame structure, a wood roof and interior wood walls . Heated by electric heaters in the original part of the school and a ventilation system in the new addition.</a:t>
            </a:r>
          </a:p>
          <a:p>
            <a:r>
              <a:rPr lang="en-US" dirty="0" smtClean="0">
                <a:latin typeface="Arial Rounded MT Bold" pitchFamily="34" charset="0"/>
              </a:rPr>
              <a:t>Renovations have included:</a:t>
            </a:r>
          </a:p>
          <a:p>
            <a:pPr lvl="1"/>
            <a:r>
              <a:rPr lang="en-US" dirty="0" smtClean="0">
                <a:latin typeface="Arial Rounded MT Bold" pitchFamily="34" charset="0"/>
              </a:rPr>
              <a:t>1992 –Gymnasium addition</a:t>
            </a:r>
          </a:p>
          <a:p>
            <a:pPr lvl="1"/>
            <a:r>
              <a:rPr lang="en-US" dirty="0" smtClean="0">
                <a:latin typeface="Arial Rounded MT Bold" pitchFamily="34" charset="0"/>
              </a:rPr>
              <a:t>The addition and removal of 2 modular classrooms </a:t>
            </a:r>
          </a:p>
          <a:p>
            <a:pPr marL="349250" lvl="1" indent="0">
              <a:buNone/>
            </a:pPr>
            <a:endParaRPr lang="en-US" dirty="0"/>
          </a:p>
        </p:txBody>
      </p:sp>
    </p:spTree>
    <p:extLst>
      <p:ext uri="{BB962C8B-B14F-4D97-AF65-F5344CB8AC3E}">
        <p14:creationId xmlns:p14="http://schemas.microsoft.com/office/powerpoint/2010/main" val="3874082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15" y="337931"/>
            <a:ext cx="9029460" cy="6192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5069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85" y="347870"/>
            <a:ext cx="9001126"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4501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61818"/>
            <a:ext cx="8042276" cy="797987"/>
          </a:xfrm>
        </p:spPr>
        <p:txBody>
          <a:bodyPr/>
          <a:lstStyle/>
          <a:p>
            <a:r>
              <a:rPr lang="en-US" sz="3600" dirty="0" smtClean="0">
                <a:latin typeface="Arial Rounded MT Bold" pitchFamily="34" charset="0"/>
              </a:rPr>
              <a:t>Classrooms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The school was constructed with 6 classrooms.</a:t>
            </a:r>
          </a:p>
          <a:p>
            <a:pPr marL="0" indent="0">
              <a:buNone/>
            </a:pPr>
            <a:r>
              <a:rPr lang="en-US" dirty="0" smtClean="0">
                <a:latin typeface="Arial Rounded MT Bold" pitchFamily="34" charset="0"/>
              </a:rPr>
              <a:t>Presently:</a:t>
            </a:r>
          </a:p>
          <a:p>
            <a:pPr lvl="1"/>
            <a:r>
              <a:rPr lang="en-US" dirty="0" smtClean="0">
                <a:latin typeface="Arial Rounded MT Bold" pitchFamily="34" charset="0"/>
              </a:rPr>
              <a:t>3 classrooms are being used for classroom teaching spaces</a:t>
            </a:r>
          </a:p>
          <a:p>
            <a:pPr lvl="1"/>
            <a:r>
              <a:rPr lang="en-US" dirty="0" smtClean="0">
                <a:latin typeface="Arial Rounded MT Bold" pitchFamily="34" charset="0"/>
              </a:rPr>
              <a:t>1 classroom is being used as a resource area</a:t>
            </a:r>
          </a:p>
          <a:p>
            <a:pPr lvl="1"/>
            <a:r>
              <a:rPr lang="en-US" dirty="0" smtClean="0">
                <a:latin typeface="Arial Rounded MT Bold" pitchFamily="34" charset="0"/>
              </a:rPr>
              <a:t>1 classroom is being used as a reading center</a:t>
            </a:r>
          </a:p>
          <a:p>
            <a:pPr lvl="1"/>
            <a:r>
              <a:rPr lang="en-US" dirty="0" smtClean="0">
                <a:latin typeface="Arial Rounded MT Bold" pitchFamily="34" charset="0"/>
              </a:rPr>
              <a:t>1 classroom is used by a community playgroup</a:t>
            </a:r>
          </a:p>
        </p:txBody>
      </p:sp>
    </p:spTree>
    <p:extLst>
      <p:ext uri="{BB962C8B-B14F-4D97-AF65-F5344CB8AC3E}">
        <p14:creationId xmlns:p14="http://schemas.microsoft.com/office/powerpoint/2010/main" val="3071352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3807"/>
            <a:ext cx="8042276" cy="687150"/>
          </a:xfrm>
        </p:spPr>
        <p:txBody>
          <a:bodyPr>
            <a:normAutofit/>
          </a:bodyPr>
          <a:lstStyle/>
          <a:p>
            <a:r>
              <a:rPr lang="en-US" sz="3600" dirty="0" smtClean="0">
                <a:latin typeface="Arial Rounded MT Bold" pitchFamily="34" charset="0"/>
              </a:rPr>
              <a:t>Stairwells and Corridors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One phase of stairwell upgrades have been completed at the school.</a:t>
            </a:r>
          </a:p>
          <a:p>
            <a:r>
              <a:rPr lang="en-US" dirty="0" smtClean="0">
                <a:latin typeface="Arial Rounded MT Bold" pitchFamily="34" charset="0"/>
              </a:rPr>
              <a:t>The main entrance stairwell remains to have an upgrade and is on the Capital Improvement Projects list.</a:t>
            </a:r>
          </a:p>
        </p:txBody>
      </p:sp>
    </p:spTree>
    <p:extLst>
      <p:ext uri="{BB962C8B-B14F-4D97-AF65-F5344CB8AC3E}">
        <p14:creationId xmlns:p14="http://schemas.microsoft.com/office/powerpoint/2010/main" val="1166389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Fire Protection</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A fire alarm system is installed that is monitored by National Alarm.</a:t>
            </a:r>
          </a:p>
          <a:p>
            <a:r>
              <a:rPr lang="en-US" dirty="0">
                <a:latin typeface="Arial Rounded MT Bold" pitchFamily="34" charset="0"/>
              </a:rPr>
              <a:t>T</a:t>
            </a:r>
            <a:r>
              <a:rPr lang="en-US" dirty="0" smtClean="0">
                <a:latin typeface="Arial Rounded MT Bold" pitchFamily="34" charset="0"/>
              </a:rPr>
              <a:t>he building does not have a sprinkler system.</a:t>
            </a:r>
          </a:p>
          <a:p>
            <a:r>
              <a:rPr lang="en-US" dirty="0" smtClean="0">
                <a:latin typeface="Arial Rounded MT Bold" pitchFamily="34" charset="0"/>
              </a:rPr>
              <a:t>Fire extinguishers are located throughout the building.</a:t>
            </a:r>
          </a:p>
          <a:p>
            <a:r>
              <a:rPr lang="en-US" dirty="0" smtClean="0">
                <a:latin typeface="Arial Rounded MT Bold" pitchFamily="34" charset="0"/>
              </a:rPr>
              <a:t>Fire alarm pull stations are located at the exits and throughout the school.</a:t>
            </a:r>
            <a:endParaRPr lang="en-US" dirty="0">
              <a:latin typeface="Arial Rounded MT Bold" pitchFamily="34" charset="0"/>
            </a:endParaRPr>
          </a:p>
        </p:txBody>
      </p:sp>
    </p:spTree>
    <p:extLst>
      <p:ext uri="{BB962C8B-B14F-4D97-AF65-F5344CB8AC3E}">
        <p14:creationId xmlns:p14="http://schemas.microsoft.com/office/powerpoint/2010/main" val="1011869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Domestic &amp; Waste Water</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Water from a private well passes through a Sterilight ultraviolet water sterilizer, filter and water softener before entering the distribution system.</a:t>
            </a:r>
          </a:p>
          <a:p>
            <a:r>
              <a:rPr lang="en-US" dirty="0" smtClean="0">
                <a:latin typeface="Arial Rounded MT Bold" pitchFamily="34" charset="0"/>
              </a:rPr>
              <a:t>Hot water is heated with a Giant Cascade 50 gallon electric hot water heater.</a:t>
            </a:r>
          </a:p>
          <a:p>
            <a:r>
              <a:rPr lang="en-US" dirty="0" smtClean="0">
                <a:latin typeface="Arial Rounded MT Bold" pitchFamily="34" charset="0"/>
              </a:rPr>
              <a:t>There is a sewage treatment system located at this school.</a:t>
            </a:r>
            <a:endParaRPr lang="en-US" dirty="0">
              <a:latin typeface="Arial Rounded MT Bold" pitchFamily="34" charset="0"/>
            </a:endParaRPr>
          </a:p>
        </p:txBody>
      </p:sp>
    </p:spTree>
    <p:extLst>
      <p:ext uri="{BB962C8B-B14F-4D97-AF65-F5344CB8AC3E}">
        <p14:creationId xmlns:p14="http://schemas.microsoft.com/office/powerpoint/2010/main" val="2965548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Heating &amp; Ventilation</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Electric heat throughout the original section of the school.</a:t>
            </a:r>
          </a:p>
          <a:p>
            <a:r>
              <a:rPr lang="en-US" dirty="0" smtClean="0">
                <a:latin typeface="Arial Rounded MT Bold" pitchFamily="34" charset="0"/>
              </a:rPr>
              <a:t>The new section of the school (with the gym) has a ventilation system.</a:t>
            </a:r>
          </a:p>
          <a:p>
            <a:r>
              <a:rPr lang="en-US" dirty="0" smtClean="0">
                <a:latin typeface="Arial Rounded MT Bold" pitchFamily="34" charset="0"/>
              </a:rPr>
              <a:t>Relies on operable windows to bring fresh air into the original portion of the school and exhausts through gravity vents found in the classrooms.</a:t>
            </a:r>
          </a:p>
        </p:txBody>
      </p:sp>
    </p:spTree>
    <p:extLst>
      <p:ext uri="{BB962C8B-B14F-4D97-AF65-F5344CB8AC3E}">
        <p14:creationId xmlns:p14="http://schemas.microsoft.com/office/powerpoint/2010/main" val="1873179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Controls &amp; Communications</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Recently the controls system was replaced with new </a:t>
            </a:r>
            <a:r>
              <a:rPr lang="en-US" dirty="0" err="1" smtClean="0">
                <a:latin typeface="Arial Rounded MT Bold" pitchFamily="34" charset="0"/>
              </a:rPr>
              <a:t>Enteliweb</a:t>
            </a:r>
            <a:r>
              <a:rPr lang="en-US" dirty="0" smtClean="0">
                <a:latin typeface="Arial Rounded MT Bold" pitchFamily="34" charset="0"/>
              </a:rPr>
              <a:t> system from Delta. The controls are accessible remotely through the internet.</a:t>
            </a:r>
          </a:p>
          <a:p>
            <a:pPr marL="0" indent="0">
              <a:buNone/>
            </a:pPr>
            <a:endParaRPr lang="en-US" dirty="0">
              <a:latin typeface="Arial Rounded MT Bold" pitchFamily="34" charset="0"/>
            </a:endParaRPr>
          </a:p>
        </p:txBody>
      </p:sp>
    </p:spTree>
    <p:extLst>
      <p:ext uri="{BB962C8B-B14F-4D97-AF65-F5344CB8AC3E}">
        <p14:creationId xmlns:p14="http://schemas.microsoft.com/office/powerpoint/2010/main" val="3291693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6096"/>
            <a:ext cx="8042276" cy="705623"/>
          </a:xfrm>
        </p:spPr>
        <p:txBody>
          <a:bodyPr/>
          <a:lstStyle/>
          <a:p>
            <a:r>
              <a:rPr lang="en-US" sz="3600" dirty="0" smtClean="0">
                <a:latin typeface="Arial Rounded MT Bold" pitchFamily="34" charset="0"/>
              </a:rPr>
              <a:t>Electrical &amp; Lighting</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There is a transformer that feeds power underground into the school.</a:t>
            </a:r>
          </a:p>
          <a:p>
            <a:r>
              <a:rPr lang="en-US" dirty="0" smtClean="0">
                <a:latin typeface="Arial Rounded MT Bold" pitchFamily="34" charset="0"/>
              </a:rPr>
              <a:t>Fluorescent, 4 foot T12 lights in the classrooms and Hallways.</a:t>
            </a:r>
          </a:p>
        </p:txBody>
      </p:sp>
    </p:spTree>
    <p:extLst>
      <p:ext uri="{BB962C8B-B14F-4D97-AF65-F5344CB8AC3E}">
        <p14:creationId xmlns:p14="http://schemas.microsoft.com/office/powerpoint/2010/main" val="521615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3600" dirty="0" smtClean="0">
                <a:latin typeface="Arial Rounded MT Bold" pitchFamily="34" charset="0"/>
              </a:rPr>
              <a:t>Public Meeting #1 Agenda</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Introductions</a:t>
            </a:r>
          </a:p>
          <a:p>
            <a:r>
              <a:rPr lang="en-US" dirty="0" smtClean="0">
                <a:latin typeface="Arial Rounded MT Bold" pitchFamily="34" charset="0"/>
              </a:rPr>
              <a:t>Review of Provincial Policy 409  Multi–Year School Infrastructure Planning</a:t>
            </a:r>
          </a:p>
          <a:p>
            <a:r>
              <a:rPr lang="en-US" dirty="0" smtClean="0">
                <a:latin typeface="Arial Rounded MT Bold" pitchFamily="34" charset="0"/>
              </a:rPr>
              <a:t>Presentation of Facts – Coles Island School</a:t>
            </a:r>
          </a:p>
          <a:p>
            <a:r>
              <a:rPr lang="en-US" dirty="0" smtClean="0">
                <a:latin typeface="Arial Rounded MT Bold" pitchFamily="34" charset="0"/>
              </a:rPr>
              <a:t>Question and Answer</a:t>
            </a:r>
          </a:p>
          <a:p>
            <a:r>
              <a:rPr lang="en-US" dirty="0" smtClean="0">
                <a:latin typeface="Arial Rounded MT Bold" pitchFamily="34" charset="0"/>
              </a:rPr>
              <a:t>What’s Next?</a:t>
            </a:r>
          </a:p>
          <a:p>
            <a:pPr lvl="1"/>
            <a:r>
              <a:rPr lang="en-US" dirty="0" smtClean="0">
                <a:latin typeface="Arial Rounded MT Bold" pitchFamily="34" charset="0"/>
              </a:rPr>
              <a:t>Online Resources and Feedback</a:t>
            </a:r>
          </a:p>
          <a:p>
            <a:pPr lvl="1"/>
            <a:r>
              <a:rPr lang="en-US" dirty="0" smtClean="0">
                <a:latin typeface="Arial Rounded MT Bold" pitchFamily="34" charset="0"/>
              </a:rPr>
              <a:t>Next Meetings</a:t>
            </a:r>
            <a:endParaRPr lang="en-US" dirty="0">
              <a:latin typeface="Arial Rounded MT Bold" pitchFamily="34" charset="0"/>
            </a:endParaRPr>
          </a:p>
          <a:p>
            <a:endParaRPr lang="en-US" dirty="0" smtClean="0"/>
          </a:p>
          <a:p>
            <a:endParaRPr lang="en-US"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Exterior</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The siding is stucco finish.</a:t>
            </a:r>
          </a:p>
          <a:p>
            <a:r>
              <a:rPr lang="en-US" dirty="0" smtClean="0">
                <a:latin typeface="Arial Rounded MT Bold" pitchFamily="34" charset="0"/>
              </a:rPr>
              <a:t>The windows are glass </a:t>
            </a:r>
            <a:r>
              <a:rPr lang="en-US" dirty="0">
                <a:latin typeface="Arial Rounded MT Bold" pitchFamily="34" charset="0"/>
              </a:rPr>
              <a:t>b</a:t>
            </a:r>
            <a:r>
              <a:rPr lang="en-US" dirty="0" smtClean="0">
                <a:latin typeface="Arial Rounded MT Bold" pitchFamily="34" charset="0"/>
              </a:rPr>
              <a:t>lock with sliders on the bottom.</a:t>
            </a:r>
          </a:p>
          <a:p>
            <a:r>
              <a:rPr lang="en-US" dirty="0" smtClean="0">
                <a:latin typeface="Arial Rounded MT Bold" pitchFamily="34" charset="0"/>
              </a:rPr>
              <a:t>2 bottom floor classrooms have 6 foot sliding patio doors.</a:t>
            </a:r>
          </a:p>
          <a:p>
            <a:pPr marL="0" indent="0">
              <a:buNone/>
            </a:pPr>
            <a:endParaRPr lang="en-US" dirty="0" smtClean="0">
              <a:latin typeface="Arial Rounded MT Bold" pitchFamily="34" charset="0"/>
            </a:endParaRPr>
          </a:p>
        </p:txBody>
      </p:sp>
    </p:spTree>
    <p:extLst>
      <p:ext uri="{BB962C8B-B14F-4D97-AF65-F5344CB8AC3E}">
        <p14:creationId xmlns:p14="http://schemas.microsoft.com/office/powerpoint/2010/main" val="3029926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27661"/>
            <a:ext cx="8042276" cy="677914"/>
          </a:xfrm>
        </p:spPr>
        <p:txBody>
          <a:bodyPr/>
          <a:lstStyle/>
          <a:p>
            <a:r>
              <a:rPr lang="en-US" sz="3600" dirty="0" smtClean="0">
                <a:latin typeface="Arial Rounded MT Bold" pitchFamily="34" charset="0"/>
              </a:rPr>
              <a:t>Property</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There is an entrance and an exit onto the Route 10 Highway.</a:t>
            </a:r>
          </a:p>
          <a:p>
            <a:r>
              <a:rPr lang="en-US" dirty="0" smtClean="0">
                <a:latin typeface="Arial Rounded MT Bold" pitchFamily="34" charset="0"/>
              </a:rPr>
              <a:t>Staff and visitors share the school parking lot .</a:t>
            </a:r>
          </a:p>
          <a:p>
            <a:r>
              <a:rPr lang="en-US" dirty="0" smtClean="0">
                <a:latin typeface="Arial Rounded MT Bold" pitchFamily="34" charset="0"/>
              </a:rPr>
              <a:t>The driveway is shared by the bus loading zone and parent drop off.</a:t>
            </a:r>
          </a:p>
          <a:p>
            <a:r>
              <a:rPr lang="en-US" dirty="0" smtClean="0">
                <a:latin typeface="Arial Rounded MT Bold" pitchFamily="34" charset="0"/>
              </a:rPr>
              <a:t>There are 2 swing sets, a play structure, a ball diamond and a soccer field. There is also a small basketball court.</a:t>
            </a:r>
          </a:p>
        </p:txBody>
      </p:sp>
    </p:spTree>
    <p:extLst>
      <p:ext uri="{BB962C8B-B14F-4D97-AF65-F5344CB8AC3E}">
        <p14:creationId xmlns:p14="http://schemas.microsoft.com/office/powerpoint/2010/main" val="33089999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2582"/>
            <a:ext cx="8042276" cy="788750"/>
          </a:xfrm>
        </p:spPr>
        <p:txBody>
          <a:bodyPr/>
          <a:lstStyle/>
          <a:p>
            <a:r>
              <a:rPr lang="en-US" sz="3600" dirty="0" smtClean="0">
                <a:latin typeface="Arial Rounded MT Bold" pitchFamily="34" charset="0"/>
              </a:rPr>
              <a:t>Capital Investments and Improvement Projects</a:t>
            </a:r>
            <a:r>
              <a:rPr lang="en-US" dirty="0" smtClean="0">
                <a:latin typeface="Arial Rounded MT Bold" pitchFamily="34" charset="0"/>
              </a:rPr>
              <a:t> </a:t>
            </a:r>
            <a:endParaRPr lang="en-US"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0487430"/>
              </p:ext>
            </p:extLst>
          </p:nvPr>
        </p:nvGraphicFramePr>
        <p:xfrm>
          <a:off x="968971" y="1958109"/>
          <a:ext cx="7385758" cy="3708400"/>
        </p:xfrm>
        <a:graphic>
          <a:graphicData uri="http://schemas.openxmlformats.org/drawingml/2006/table">
            <a:tbl>
              <a:tblPr firstRow="1" bandRow="1">
                <a:tableStyleId>{5C22544A-7EE6-4342-B048-85BDC9FD1C3A}</a:tableStyleId>
              </a:tblPr>
              <a:tblGrid>
                <a:gridCol w="1655907"/>
                <a:gridCol w="3705609"/>
                <a:gridCol w="2024242"/>
              </a:tblGrid>
              <a:tr h="370840">
                <a:tc>
                  <a:txBody>
                    <a:bodyPr/>
                    <a:lstStyle/>
                    <a:p>
                      <a:r>
                        <a:rPr lang="en-US" dirty="0" smtClean="0">
                          <a:latin typeface="Arial Rounded MT Bold" pitchFamily="34" charset="0"/>
                        </a:rPr>
                        <a:t>Year</a:t>
                      </a:r>
                      <a:endParaRPr lang="en-US" dirty="0">
                        <a:latin typeface="Arial Rounded MT Bold" pitchFamily="34" charset="0"/>
                      </a:endParaRPr>
                    </a:p>
                  </a:txBody>
                  <a:tcPr/>
                </a:tc>
                <a:tc>
                  <a:txBody>
                    <a:bodyPr/>
                    <a:lstStyle/>
                    <a:p>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r>
                        <a:rPr lang="en-US" dirty="0" smtClean="0">
                          <a:latin typeface="Arial Rounded MT Bold" pitchFamily="34" charset="0"/>
                        </a:rPr>
                        <a:t>Cost </a:t>
                      </a:r>
                      <a:endParaRPr lang="en-US" dirty="0">
                        <a:latin typeface="Arial Rounded MT Bold" pitchFamily="34" charset="0"/>
                      </a:endParaRPr>
                    </a:p>
                  </a:txBody>
                  <a:tcPr/>
                </a:tc>
              </a:tr>
              <a:tr h="370840">
                <a:tc>
                  <a:txBody>
                    <a:bodyPr/>
                    <a:lstStyle/>
                    <a:p>
                      <a:r>
                        <a:rPr lang="en-US" dirty="0" smtClean="0">
                          <a:latin typeface="Arial Rounded MT Bold" pitchFamily="34" charset="0"/>
                        </a:rPr>
                        <a:t>1992</a:t>
                      </a:r>
                      <a:endParaRPr lang="en-US" dirty="0">
                        <a:latin typeface="Arial Rounded MT Bold" pitchFamily="34" charset="0"/>
                      </a:endParaRPr>
                    </a:p>
                  </a:txBody>
                  <a:tcPr/>
                </a:tc>
                <a:tc>
                  <a:txBody>
                    <a:bodyPr/>
                    <a:lstStyle/>
                    <a:p>
                      <a:r>
                        <a:rPr lang="en-US" dirty="0" smtClean="0">
                          <a:latin typeface="Arial Rounded MT Bold" pitchFamily="34" charset="0"/>
                        </a:rPr>
                        <a:t>Gym Addition</a:t>
                      </a:r>
                      <a:endParaRPr lang="en-US" dirty="0">
                        <a:latin typeface="Arial Rounded MT Bold" pitchFamily="34" charset="0"/>
                      </a:endParaRPr>
                    </a:p>
                  </a:txBody>
                  <a:tcPr/>
                </a:tc>
                <a:tc>
                  <a:txBody>
                    <a:bodyPr/>
                    <a:lstStyle/>
                    <a:p>
                      <a:pPr algn="r"/>
                      <a:r>
                        <a:rPr lang="en-US" dirty="0" smtClean="0">
                          <a:latin typeface="Arial Rounded MT Bold" pitchFamily="34" charset="0"/>
                        </a:rPr>
                        <a:t>Unknown</a:t>
                      </a:r>
                      <a:endParaRPr lang="en-US" dirty="0">
                        <a:latin typeface="Arial Rounded MT Bold" pitchFamily="34" charset="0"/>
                      </a:endParaRPr>
                    </a:p>
                  </a:txBody>
                  <a:tcPr/>
                </a:tc>
              </a:tr>
              <a:tr h="370840">
                <a:tc>
                  <a:txBody>
                    <a:bodyPr/>
                    <a:lstStyle/>
                    <a:p>
                      <a:r>
                        <a:rPr lang="en-US" dirty="0" smtClean="0">
                          <a:latin typeface="Arial Rounded MT Bold" pitchFamily="34" charset="0"/>
                        </a:rPr>
                        <a:t>1996</a:t>
                      </a:r>
                      <a:endParaRPr lang="en-US" dirty="0">
                        <a:latin typeface="Arial Rounded MT Bold" pitchFamily="34" charset="0"/>
                      </a:endParaRPr>
                    </a:p>
                  </a:txBody>
                  <a:tcPr/>
                </a:tc>
                <a:tc>
                  <a:txBody>
                    <a:bodyPr/>
                    <a:lstStyle/>
                    <a:p>
                      <a:r>
                        <a:rPr lang="en-US" dirty="0" smtClean="0">
                          <a:latin typeface="Arial Rounded MT Bold" pitchFamily="34" charset="0"/>
                        </a:rPr>
                        <a:t>Modular</a:t>
                      </a:r>
                      <a:r>
                        <a:rPr lang="en-US" baseline="0" dirty="0" smtClean="0">
                          <a:latin typeface="Arial Rounded MT Bold" pitchFamily="34" charset="0"/>
                        </a:rPr>
                        <a:t> Classrooms</a:t>
                      </a:r>
                      <a:endParaRPr lang="en-US" dirty="0">
                        <a:latin typeface="Arial Rounded MT Bold" pitchFamily="34" charset="0"/>
                      </a:endParaRPr>
                    </a:p>
                  </a:txBody>
                  <a:tcPr/>
                </a:tc>
                <a:tc>
                  <a:txBody>
                    <a:bodyPr/>
                    <a:lstStyle/>
                    <a:p>
                      <a:pPr algn="r"/>
                      <a:r>
                        <a:rPr lang="en-US" dirty="0" smtClean="0">
                          <a:latin typeface="Arial Rounded MT Bold" pitchFamily="34" charset="0"/>
                        </a:rPr>
                        <a:t>Unknown</a:t>
                      </a:r>
                    </a:p>
                  </a:txBody>
                  <a:tcPr/>
                </a:tc>
              </a:tr>
              <a:tr h="370840">
                <a:tc>
                  <a:txBody>
                    <a:bodyPr/>
                    <a:lstStyle/>
                    <a:p>
                      <a:r>
                        <a:rPr lang="en-US" dirty="0" smtClean="0">
                          <a:latin typeface="Arial Rounded MT Bold" pitchFamily="34" charset="0"/>
                        </a:rPr>
                        <a:t>2001</a:t>
                      </a:r>
                      <a:endParaRPr lang="en-US" dirty="0">
                        <a:latin typeface="Arial Rounded MT Bold" pitchFamily="34" charset="0"/>
                      </a:endParaRPr>
                    </a:p>
                  </a:txBody>
                  <a:tcPr/>
                </a:tc>
                <a:tc>
                  <a:txBody>
                    <a:bodyPr/>
                    <a:lstStyle/>
                    <a:p>
                      <a:r>
                        <a:rPr lang="en-US" dirty="0" smtClean="0">
                          <a:latin typeface="Arial Rounded MT Bold" pitchFamily="34" charset="0"/>
                        </a:rPr>
                        <a:t>Playground Upgrade</a:t>
                      </a:r>
                      <a:endParaRPr lang="en-US" dirty="0">
                        <a:latin typeface="Arial Rounded MT Bold" pitchFamily="34" charset="0"/>
                      </a:endParaRPr>
                    </a:p>
                  </a:txBody>
                  <a:tcPr/>
                </a:tc>
                <a:tc>
                  <a:txBody>
                    <a:bodyPr/>
                    <a:lstStyle/>
                    <a:p>
                      <a:pPr algn="r"/>
                      <a:r>
                        <a:rPr lang="en-US" dirty="0" smtClean="0">
                          <a:latin typeface="Arial Rounded MT Bold" pitchFamily="34" charset="0"/>
                        </a:rPr>
                        <a:t>2,000</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2003</a:t>
                      </a:r>
                      <a:endParaRPr lang="en-US" dirty="0">
                        <a:latin typeface="Arial Rounded MT Bold" pitchFamily="34" charset="0"/>
                      </a:endParaRPr>
                    </a:p>
                  </a:txBody>
                  <a:tcPr/>
                </a:tc>
                <a:tc>
                  <a:txBody>
                    <a:bodyPr/>
                    <a:lstStyle/>
                    <a:p>
                      <a:r>
                        <a:rPr lang="en-US" dirty="0" smtClean="0">
                          <a:latin typeface="Arial Rounded MT Bold" pitchFamily="34" charset="0"/>
                        </a:rPr>
                        <a:t>Water Softener</a:t>
                      </a:r>
                      <a:r>
                        <a:rPr lang="en-US" baseline="0" dirty="0" smtClean="0">
                          <a:latin typeface="Arial Rounded MT Bold" pitchFamily="34" charset="0"/>
                        </a:rPr>
                        <a:t> Installation</a:t>
                      </a:r>
                      <a:endParaRPr lang="en-US" dirty="0">
                        <a:latin typeface="Arial Rounded MT Bold" pitchFamily="34" charset="0"/>
                      </a:endParaRPr>
                    </a:p>
                  </a:txBody>
                  <a:tcPr/>
                </a:tc>
                <a:tc>
                  <a:txBody>
                    <a:bodyPr/>
                    <a:lstStyle/>
                    <a:p>
                      <a:pPr algn="r"/>
                      <a:r>
                        <a:rPr lang="en-US" dirty="0" smtClean="0">
                          <a:latin typeface="Arial Rounded MT Bold" pitchFamily="34" charset="0"/>
                        </a:rPr>
                        <a:t>2,200</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2004</a:t>
                      </a:r>
                      <a:endParaRPr lang="en-US" dirty="0">
                        <a:latin typeface="Arial Rounded MT Bold" pitchFamily="34" charset="0"/>
                      </a:endParaRPr>
                    </a:p>
                  </a:txBody>
                  <a:tcPr/>
                </a:tc>
                <a:tc>
                  <a:txBody>
                    <a:bodyPr/>
                    <a:lstStyle/>
                    <a:p>
                      <a:r>
                        <a:rPr lang="en-US" dirty="0" smtClean="0">
                          <a:latin typeface="Arial Rounded MT Bold" pitchFamily="34" charset="0"/>
                        </a:rPr>
                        <a:t>Flag Pole</a:t>
                      </a:r>
                      <a:r>
                        <a:rPr lang="en-US" baseline="0" dirty="0" smtClean="0">
                          <a:latin typeface="Arial Rounded MT Bold" pitchFamily="34" charset="0"/>
                        </a:rPr>
                        <a:t> upgrade</a:t>
                      </a:r>
                      <a:endParaRPr lang="en-US" dirty="0">
                        <a:latin typeface="Arial Rounded MT Bold" pitchFamily="34" charset="0"/>
                      </a:endParaRPr>
                    </a:p>
                  </a:txBody>
                  <a:tcPr/>
                </a:tc>
                <a:tc>
                  <a:txBody>
                    <a:bodyPr/>
                    <a:lstStyle/>
                    <a:p>
                      <a:pPr algn="r"/>
                      <a:r>
                        <a:rPr lang="en-US" dirty="0" smtClean="0">
                          <a:latin typeface="Arial Rounded MT Bold" pitchFamily="34" charset="0"/>
                        </a:rPr>
                        <a:t>8,478</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2005</a:t>
                      </a:r>
                      <a:endParaRPr lang="en-US" dirty="0">
                        <a:latin typeface="Arial Rounded MT Bold" pitchFamily="34" charset="0"/>
                      </a:endParaRPr>
                    </a:p>
                  </a:txBody>
                  <a:tcPr/>
                </a:tc>
                <a:tc>
                  <a:txBody>
                    <a:bodyPr/>
                    <a:lstStyle/>
                    <a:p>
                      <a:r>
                        <a:rPr lang="en-US" dirty="0" smtClean="0">
                          <a:latin typeface="Arial Rounded MT Bold" pitchFamily="34" charset="0"/>
                        </a:rPr>
                        <a:t>Fire Integrity</a:t>
                      </a:r>
                      <a:endParaRPr lang="en-US" dirty="0">
                        <a:latin typeface="Arial Rounded MT Bold" pitchFamily="34" charset="0"/>
                      </a:endParaRPr>
                    </a:p>
                  </a:txBody>
                  <a:tcPr/>
                </a:tc>
                <a:tc>
                  <a:txBody>
                    <a:bodyPr/>
                    <a:lstStyle/>
                    <a:p>
                      <a:pPr algn="r"/>
                      <a:r>
                        <a:rPr lang="en-US" dirty="0" smtClean="0">
                          <a:latin typeface="Arial Rounded MT Bold" pitchFamily="34" charset="0"/>
                        </a:rPr>
                        <a:t>4,525</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2006</a:t>
                      </a:r>
                      <a:endParaRPr lang="en-US" dirty="0">
                        <a:latin typeface="Arial Rounded MT Bold" pitchFamily="34" charset="0"/>
                      </a:endParaRPr>
                    </a:p>
                  </a:txBody>
                  <a:tcPr/>
                </a:tc>
                <a:tc>
                  <a:txBody>
                    <a:bodyPr/>
                    <a:lstStyle/>
                    <a:p>
                      <a:r>
                        <a:rPr lang="en-US" dirty="0" smtClean="0">
                          <a:latin typeface="Arial Rounded MT Bold" pitchFamily="34" charset="0"/>
                        </a:rPr>
                        <a:t>Custodial</a:t>
                      </a:r>
                      <a:r>
                        <a:rPr lang="en-US" baseline="0" dirty="0" smtClean="0">
                          <a:latin typeface="Arial Rounded MT Bold" pitchFamily="34" charset="0"/>
                        </a:rPr>
                        <a:t> Room upgrade</a:t>
                      </a:r>
                      <a:endParaRPr lang="en-US" dirty="0">
                        <a:latin typeface="Arial Rounded MT Bold" pitchFamily="34" charset="0"/>
                      </a:endParaRPr>
                    </a:p>
                  </a:txBody>
                  <a:tcPr/>
                </a:tc>
                <a:tc>
                  <a:txBody>
                    <a:bodyPr/>
                    <a:lstStyle/>
                    <a:p>
                      <a:pPr algn="r"/>
                      <a:r>
                        <a:rPr lang="en-US" dirty="0" smtClean="0">
                          <a:latin typeface="Arial Rounded MT Bold" pitchFamily="34" charset="0"/>
                        </a:rPr>
                        <a:t>6,641</a:t>
                      </a:r>
                      <a:endParaRPr lang="en-US" dirty="0">
                        <a:latin typeface="Arial Rounded MT Bold" pitchFamily="34" charset="0"/>
                      </a:endParaRPr>
                    </a:p>
                  </a:txBody>
                  <a:tcPr/>
                </a:tc>
              </a:tr>
              <a:tr h="370840">
                <a:tc>
                  <a:txBody>
                    <a:bodyPr/>
                    <a:lstStyle/>
                    <a:p>
                      <a:r>
                        <a:rPr lang="en-US" dirty="0" smtClean="0">
                          <a:latin typeface="Arial Rounded MT Bold" pitchFamily="34" charset="0"/>
                        </a:rPr>
                        <a:t>2008</a:t>
                      </a:r>
                      <a:endParaRPr lang="en-US" dirty="0">
                        <a:latin typeface="Arial Rounded MT Bold" pitchFamily="34" charset="0"/>
                      </a:endParaRPr>
                    </a:p>
                  </a:txBody>
                  <a:tcPr/>
                </a:tc>
                <a:tc>
                  <a:txBody>
                    <a:bodyPr/>
                    <a:lstStyle/>
                    <a:p>
                      <a:r>
                        <a:rPr lang="en-US" dirty="0" smtClean="0">
                          <a:latin typeface="Arial Rounded MT Bold" pitchFamily="34" charset="0"/>
                        </a:rPr>
                        <a:t>Exterior Cleaning and Repair</a:t>
                      </a:r>
                      <a:endParaRPr lang="en-US" dirty="0">
                        <a:latin typeface="Arial Rounded MT Bold" pitchFamily="34" charset="0"/>
                      </a:endParaRPr>
                    </a:p>
                  </a:txBody>
                  <a:tcPr/>
                </a:tc>
                <a:tc>
                  <a:txBody>
                    <a:bodyPr/>
                    <a:lstStyle/>
                    <a:p>
                      <a:pPr algn="r"/>
                      <a:r>
                        <a:rPr lang="en-US" dirty="0" smtClean="0">
                          <a:latin typeface="Arial Rounded MT Bold" pitchFamily="34" charset="0"/>
                        </a:rPr>
                        <a:t>5,000</a:t>
                      </a:r>
                      <a:endParaRPr lang="en-US" dirty="0">
                        <a:latin typeface="Arial Rounded MT Bold" pitchFamily="34" charset="0"/>
                      </a:endParaRPr>
                    </a:p>
                  </a:txBody>
                  <a:tcPr/>
                </a:tc>
              </a:tr>
              <a:tr h="370840">
                <a:tc>
                  <a:txBody>
                    <a:bodyPr/>
                    <a:lstStyle/>
                    <a:p>
                      <a:r>
                        <a:rPr lang="en-US" dirty="0" smtClean="0">
                          <a:latin typeface="Arial Rounded MT Bold" pitchFamily="34" charset="0"/>
                        </a:rPr>
                        <a:t>2011</a:t>
                      </a:r>
                      <a:endParaRPr lang="en-US" dirty="0">
                        <a:latin typeface="Arial Rounded MT Bold" pitchFamily="34" charset="0"/>
                      </a:endParaRPr>
                    </a:p>
                  </a:txBody>
                  <a:tcPr/>
                </a:tc>
                <a:tc>
                  <a:txBody>
                    <a:bodyPr/>
                    <a:lstStyle/>
                    <a:p>
                      <a:r>
                        <a:rPr lang="en-US" dirty="0" smtClean="0">
                          <a:latin typeface="Arial Rounded MT Bold" pitchFamily="34" charset="0"/>
                        </a:rPr>
                        <a:t>Modular Classroom Removal</a:t>
                      </a:r>
                      <a:endParaRPr lang="en-US" dirty="0">
                        <a:latin typeface="Arial Rounded MT Bold" pitchFamily="34" charset="0"/>
                      </a:endParaRPr>
                    </a:p>
                  </a:txBody>
                  <a:tcPr/>
                </a:tc>
                <a:tc>
                  <a:txBody>
                    <a:bodyPr/>
                    <a:lstStyle/>
                    <a:p>
                      <a:pPr algn="r"/>
                      <a:r>
                        <a:rPr lang="en-US" dirty="0" smtClean="0">
                          <a:latin typeface="Arial Rounded MT Bold" pitchFamily="34" charset="0"/>
                        </a:rPr>
                        <a:t>642</a:t>
                      </a:r>
                      <a:endParaRPr lang="en-US" dirty="0">
                        <a:latin typeface="Arial Rounded MT Bold" pitchFamily="34" charset="0"/>
                      </a:endParaRPr>
                    </a:p>
                  </a:txBody>
                  <a:tcPr/>
                </a:tc>
              </a:tr>
            </a:tbl>
          </a:graphicData>
        </a:graphic>
      </p:graphicFrame>
    </p:spTree>
    <p:extLst>
      <p:ext uri="{BB962C8B-B14F-4D97-AF65-F5344CB8AC3E}">
        <p14:creationId xmlns:p14="http://schemas.microsoft.com/office/powerpoint/2010/main" val="4633588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15606"/>
            <a:ext cx="8042276" cy="816060"/>
          </a:xfrm>
        </p:spPr>
        <p:txBody>
          <a:bodyPr/>
          <a:lstStyle/>
          <a:p>
            <a:r>
              <a:rPr lang="en-CA" dirty="0" smtClean="0"/>
              <a:t/>
            </a:r>
            <a:br>
              <a:rPr lang="en-CA" dirty="0" smtClean="0"/>
            </a:br>
            <a:r>
              <a:rPr lang="en-US" sz="4800" b="1" dirty="0" smtClean="0">
                <a:latin typeface="Arial Rounded MT Bold" pitchFamily="34" charset="0"/>
              </a:rPr>
              <a:t> </a:t>
            </a:r>
            <a:r>
              <a:rPr lang="en-US" sz="3600" b="1" dirty="0" smtClean="0">
                <a:latin typeface="Arial Rounded MT Bold" pitchFamily="34" charset="0"/>
              </a:rPr>
              <a:t>School Physical Plant Status</a:t>
            </a:r>
            <a:endParaRPr lang="en-C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4456046"/>
              </p:ext>
            </p:extLst>
          </p:nvPr>
        </p:nvGraphicFramePr>
        <p:xfrm>
          <a:off x="549275" y="1690255"/>
          <a:ext cx="8042276" cy="3114040"/>
        </p:xfrm>
        <a:graphic>
          <a:graphicData uri="http://schemas.openxmlformats.org/drawingml/2006/table">
            <a:tbl>
              <a:tblPr firstRow="1" bandRow="1">
                <a:tableStyleId>{5C22544A-7EE6-4342-B048-85BDC9FD1C3A}</a:tableStyleId>
              </a:tblPr>
              <a:tblGrid>
                <a:gridCol w="1427307"/>
                <a:gridCol w="1644073"/>
                <a:gridCol w="3306618"/>
                <a:gridCol w="1664278"/>
              </a:tblGrid>
              <a:tr h="370840">
                <a:tc gridSpan="2">
                  <a:txBody>
                    <a:bodyPr/>
                    <a:lstStyle/>
                    <a:p>
                      <a:pPr marL="0" marR="0" algn="ctr">
                        <a:spcBef>
                          <a:spcPts val="0"/>
                        </a:spcBef>
                        <a:spcAft>
                          <a:spcPts val="0"/>
                        </a:spcAft>
                      </a:pPr>
                      <a:r>
                        <a:rPr lang="en-US" sz="1800" b="1" dirty="0" smtClean="0">
                          <a:latin typeface="Arial Rounded MT Bold" pitchFamily="34" charset="0"/>
                          <a:ea typeface="Times New Roman"/>
                        </a:rPr>
                        <a:t>Project</a:t>
                      </a:r>
                      <a:r>
                        <a:rPr lang="en-US" sz="1800" b="1" baseline="0" dirty="0" smtClean="0">
                          <a:latin typeface="Arial Rounded MT Bold" pitchFamily="34" charset="0"/>
                          <a:ea typeface="Times New Roman"/>
                        </a:rPr>
                        <a:t> Category</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370840">
                <a:tc>
                  <a:txBody>
                    <a:bodyPr/>
                    <a:lstStyle/>
                    <a:p>
                      <a:pPr marL="0" marR="0" algn="just">
                        <a:spcBef>
                          <a:spcPts val="0"/>
                        </a:spcBef>
                        <a:spcAft>
                          <a:spcPts val="0"/>
                        </a:spcAft>
                      </a:pPr>
                      <a:r>
                        <a:rPr lang="en-US" sz="1800" dirty="0" smtClean="0">
                          <a:solidFill>
                            <a:schemeClr val="tx1">
                              <a:lumMod val="65000"/>
                              <a:lumOff val="35000"/>
                            </a:schemeClr>
                          </a:solidFill>
                          <a:latin typeface="Arial Rounded MT Bold" pitchFamily="34" charset="0"/>
                          <a:ea typeface="Times New Roman"/>
                        </a:rPr>
                        <a:t>Fire Integrity</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US" sz="1800" dirty="0" smtClean="0">
                          <a:solidFill>
                            <a:schemeClr val="tx1">
                              <a:lumMod val="65000"/>
                              <a:lumOff val="35000"/>
                            </a:schemeClr>
                          </a:solidFill>
                          <a:latin typeface="Arial Rounded MT Bold" pitchFamily="34" charset="0"/>
                          <a:ea typeface="Times New Roman"/>
                        </a:rPr>
                        <a:t>Fire Codes</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US" sz="1800" dirty="0" smtClean="0">
                          <a:solidFill>
                            <a:schemeClr val="tx1">
                              <a:lumMod val="65000"/>
                              <a:lumOff val="35000"/>
                            </a:schemeClr>
                          </a:solidFill>
                          <a:latin typeface="Arial Rounded MT Bold" pitchFamily="34" charset="0"/>
                          <a:ea typeface="Times New Roman"/>
                        </a:rPr>
                        <a:t>Stairwell enclosure at main entrance.</a:t>
                      </a:r>
                    </a:p>
                    <a:p>
                      <a:pPr marL="0" marR="0">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370840">
                <a:tc>
                  <a:txBody>
                    <a:bodyPr/>
                    <a:lstStyle/>
                    <a:p>
                      <a:pPr marL="0" marR="0" algn="just">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Mechanical and Electrical</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Heating and Ventilation</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Ventilation</a:t>
                      </a:r>
                      <a:r>
                        <a:rPr lang="en-CA" sz="1800" baseline="0" dirty="0" smtClean="0">
                          <a:solidFill>
                            <a:schemeClr val="tx1">
                              <a:lumMod val="65000"/>
                              <a:lumOff val="35000"/>
                            </a:schemeClr>
                          </a:solidFill>
                          <a:latin typeface="Arial Rounded MT Bold" pitchFamily="34" charset="0"/>
                          <a:ea typeface="Times New Roman"/>
                        </a:rPr>
                        <a:t> system in the main portion of the school.</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370840">
                <a:tc>
                  <a:txBody>
                    <a:bodyPr/>
                    <a:lstStyle/>
                    <a:p>
                      <a:pPr marL="0" marR="0" algn="just">
                        <a:spcBef>
                          <a:spcPts val="0"/>
                        </a:spcBef>
                        <a:spcAft>
                          <a:spcPts val="0"/>
                        </a:spcAft>
                      </a:pPr>
                      <a:r>
                        <a:rPr lang="en-US" sz="1800" dirty="0">
                          <a:solidFill>
                            <a:schemeClr val="tx1">
                              <a:lumMod val="65000"/>
                              <a:lumOff val="35000"/>
                            </a:schemeClr>
                          </a:solidFill>
                          <a:latin typeface="Arial Rounded MT Bold" pitchFamily="34" charset="0"/>
                          <a:ea typeface="Times New Roman"/>
                        </a:rPr>
                        <a:t>Site </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US" sz="1800" dirty="0">
                          <a:solidFill>
                            <a:schemeClr val="tx1">
                              <a:lumMod val="65000"/>
                              <a:lumOff val="35000"/>
                            </a:schemeClr>
                          </a:solidFill>
                          <a:latin typeface="Arial Rounded MT Bold" pitchFamily="34" charset="0"/>
                          <a:ea typeface="Times New Roman"/>
                        </a:rPr>
                        <a:t>Site Improvement</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US" sz="1800" dirty="0">
                          <a:solidFill>
                            <a:schemeClr val="tx1">
                              <a:lumMod val="65000"/>
                              <a:lumOff val="35000"/>
                            </a:schemeClr>
                          </a:solidFill>
                          <a:latin typeface="Arial Rounded MT Bold" pitchFamily="34" charset="0"/>
                          <a:ea typeface="Times New Roman"/>
                        </a:rPr>
                        <a:t>Curbing and driveway </a:t>
                      </a:r>
                      <a:r>
                        <a:rPr lang="en-US" sz="1800" dirty="0" smtClean="0">
                          <a:solidFill>
                            <a:schemeClr val="tx1">
                              <a:lumMod val="65000"/>
                              <a:lumOff val="35000"/>
                            </a:schemeClr>
                          </a:solidFill>
                          <a:latin typeface="Arial Rounded MT Bold" pitchFamily="34" charset="0"/>
                          <a:ea typeface="Times New Roman"/>
                        </a:rPr>
                        <a:t>refinishing.</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370840">
                <a:tc>
                  <a:txBody>
                    <a:bodyPr/>
                    <a:lstStyle/>
                    <a:p>
                      <a:pPr marL="0" marR="0" algn="just">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r>
                        <a:rPr lang="en-CA" sz="1800" dirty="0" smtClean="0">
                          <a:solidFill>
                            <a:schemeClr val="tx1">
                              <a:lumMod val="65000"/>
                              <a:lumOff val="35000"/>
                            </a:schemeClr>
                          </a:solidFill>
                          <a:latin typeface="Arial Rounded MT Bold" pitchFamily="34" charset="0"/>
                          <a:ea typeface="Times New Roman"/>
                        </a:rPr>
                        <a:t>$289,000</a:t>
                      </a: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1247042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20395"/>
            <a:ext cx="8042276" cy="1336956"/>
          </a:xfrm>
        </p:spPr>
        <p:txBody>
          <a:bodyPr/>
          <a:lstStyle/>
          <a:p>
            <a:r>
              <a:rPr lang="en-US" b="1" dirty="0" smtClean="0">
                <a:latin typeface="Arial Rounded MT Bold" pitchFamily="34" charset="0"/>
              </a:rPr>
              <a:t>Education </a:t>
            </a:r>
            <a:r>
              <a:rPr lang="en-US" b="1" dirty="0">
                <a:latin typeface="Arial Rounded MT Bold" pitchFamily="34" charset="0"/>
              </a:rPr>
              <a:t>Programs and Services</a:t>
            </a:r>
          </a:p>
        </p:txBody>
      </p:sp>
    </p:spTree>
    <p:extLst>
      <p:ext uri="{BB962C8B-B14F-4D97-AF65-F5344CB8AC3E}">
        <p14:creationId xmlns:p14="http://schemas.microsoft.com/office/powerpoint/2010/main" val="4208316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95564"/>
            <a:ext cx="8042276" cy="1148968"/>
          </a:xfrm>
        </p:spPr>
        <p:txBody>
          <a:bodyPr>
            <a:noAutofit/>
          </a:bodyPr>
          <a:lstStyle/>
          <a:p>
            <a:r>
              <a:rPr lang="en-US" sz="3600" dirty="0" smtClean="0">
                <a:latin typeface="Arial Rounded MT Bold" pitchFamily="34" charset="0"/>
              </a:rPr>
              <a:t>Education Programs</a:t>
            </a:r>
            <a:br>
              <a:rPr lang="en-US" sz="3600" dirty="0" smtClean="0">
                <a:latin typeface="Arial Rounded MT Bold" pitchFamily="34" charset="0"/>
              </a:rPr>
            </a:br>
            <a:r>
              <a:rPr lang="en-US" sz="3600" dirty="0" smtClean="0">
                <a:latin typeface="Arial Rounded MT Bold" pitchFamily="34" charset="0"/>
              </a:rPr>
              <a:t>and Services</a:t>
            </a:r>
            <a:endParaRPr lang="en-US" sz="3600" dirty="0">
              <a:latin typeface="Arial Rounded MT Bold" pitchFamily="34" charset="0"/>
            </a:endParaRPr>
          </a:p>
        </p:txBody>
      </p:sp>
      <p:sp>
        <p:nvSpPr>
          <p:cNvPr id="3" name="Content Placeholder 2"/>
          <p:cNvSpPr>
            <a:spLocks noGrp="1"/>
          </p:cNvSpPr>
          <p:nvPr>
            <p:ph idx="1"/>
          </p:nvPr>
        </p:nvSpPr>
        <p:spPr>
          <a:xfrm>
            <a:off x="549275" y="1856509"/>
            <a:ext cx="8042276" cy="4343400"/>
          </a:xfrm>
        </p:spPr>
        <p:txBody>
          <a:bodyPr>
            <a:normAutofit/>
          </a:bodyPr>
          <a:lstStyle/>
          <a:p>
            <a:pPr marL="0" indent="0">
              <a:buNone/>
            </a:pPr>
            <a:r>
              <a:rPr lang="en-US" dirty="0">
                <a:latin typeface="Arial Rounded MT Bold" pitchFamily="34" charset="0"/>
              </a:rPr>
              <a:t>Provincial staffing formula calls for:</a:t>
            </a:r>
          </a:p>
          <a:p>
            <a:pPr marL="800100" lvl="1" indent="-342900">
              <a:buFont typeface="Arial"/>
              <a:buChar char="•"/>
            </a:pPr>
            <a:r>
              <a:rPr lang="en-US" dirty="0">
                <a:latin typeface="Arial Rounded MT Bold" pitchFamily="34" charset="0"/>
              </a:rPr>
              <a:t>3.3 FTE for classroom teachers</a:t>
            </a:r>
          </a:p>
          <a:p>
            <a:pPr marL="800100" lvl="1" indent="-342900">
              <a:buFont typeface="Arial"/>
              <a:buChar char="•"/>
            </a:pPr>
            <a:r>
              <a:rPr lang="en-US" dirty="0" smtClean="0">
                <a:latin typeface="Arial Rounded MT Bold" pitchFamily="34" charset="0"/>
              </a:rPr>
              <a:t>0.4 </a:t>
            </a:r>
            <a:r>
              <a:rPr lang="en-US" dirty="0">
                <a:latin typeface="Arial Rounded MT Bold" pitchFamily="34" charset="0"/>
              </a:rPr>
              <a:t>FTE for administration</a:t>
            </a:r>
          </a:p>
          <a:p>
            <a:pPr marL="800100" lvl="1" indent="-342900">
              <a:buFont typeface="Arial"/>
              <a:buChar char="•"/>
            </a:pPr>
            <a:r>
              <a:rPr lang="en-US" dirty="0" smtClean="0">
                <a:latin typeface="Arial Rounded MT Bold" pitchFamily="34" charset="0"/>
              </a:rPr>
              <a:t>0.1 </a:t>
            </a:r>
            <a:r>
              <a:rPr lang="en-US" dirty="0">
                <a:latin typeface="Arial Rounded MT Bold" pitchFamily="34" charset="0"/>
              </a:rPr>
              <a:t>FTE for </a:t>
            </a:r>
            <a:r>
              <a:rPr lang="en-US" dirty="0" smtClean="0">
                <a:latin typeface="Arial Rounded MT Bold" pitchFamily="34" charset="0"/>
              </a:rPr>
              <a:t>guidance</a:t>
            </a:r>
          </a:p>
          <a:p>
            <a:pPr marL="800100" lvl="1" indent="-342900">
              <a:buFont typeface="Arial"/>
              <a:buChar char="•"/>
            </a:pPr>
            <a:r>
              <a:rPr lang="en-US" dirty="0" smtClean="0">
                <a:latin typeface="Arial Rounded MT Bold" pitchFamily="34" charset="0"/>
              </a:rPr>
              <a:t>0.2 FTE for resource</a:t>
            </a:r>
            <a:endParaRPr lang="en-US" dirty="0">
              <a:latin typeface="Arial Rounded MT Bold" pitchFamily="34" charset="0"/>
            </a:endParaRPr>
          </a:p>
          <a:p>
            <a:pPr marL="800100" lvl="1" indent="-342900">
              <a:buFont typeface="Arial"/>
              <a:buChar char="•"/>
            </a:pPr>
            <a:r>
              <a:rPr lang="en-US" dirty="0" smtClean="0">
                <a:latin typeface="Arial Rounded MT Bold" pitchFamily="34" charset="0"/>
              </a:rPr>
              <a:t>Total </a:t>
            </a:r>
            <a:r>
              <a:rPr lang="en-US" dirty="0">
                <a:latin typeface="Arial Rounded MT Bold" pitchFamily="34" charset="0"/>
              </a:rPr>
              <a:t>is 4.0 FTE teaching staff, including principal of the school</a:t>
            </a:r>
          </a:p>
          <a:p>
            <a:pPr marL="0" indent="0">
              <a:buNone/>
            </a:pPr>
            <a:r>
              <a:rPr lang="en-US" dirty="0">
                <a:latin typeface="Arial Rounded MT Bold" pitchFamily="34" charset="0"/>
              </a:rPr>
              <a:t>Grade 5 Students from Coles Island feed into </a:t>
            </a:r>
            <a:r>
              <a:rPr lang="en-US" dirty="0" err="1">
                <a:latin typeface="Arial Rounded MT Bold" pitchFamily="34" charset="0"/>
              </a:rPr>
              <a:t>Chipman</a:t>
            </a:r>
            <a:r>
              <a:rPr lang="en-US" dirty="0">
                <a:latin typeface="Arial Rounded MT Bold" pitchFamily="34" charset="0"/>
              </a:rPr>
              <a:t> Forest Avenue </a:t>
            </a:r>
            <a:r>
              <a:rPr lang="en-US" dirty="0" smtClean="0">
                <a:latin typeface="Arial Rounded MT Bold" pitchFamily="34" charset="0"/>
              </a:rPr>
              <a:t>School</a:t>
            </a:r>
            <a:endParaRPr lang="en-US" dirty="0" smtClean="0"/>
          </a:p>
          <a:p>
            <a:endParaRPr lang="en-US" dirty="0" smtClean="0"/>
          </a:p>
          <a:p>
            <a:endParaRPr lang="en-US" dirty="0"/>
          </a:p>
        </p:txBody>
      </p:sp>
    </p:spTree>
    <p:extLst>
      <p:ext uri="{BB962C8B-B14F-4D97-AF65-F5344CB8AC3E}">
        <p14:creationId xmlns:p14="http://schemas.microsoft.com/office/powerpoint/2010/main" val="1737308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Rounded MT Bold" panose="020F0704030504030204" pitchFamily="34" charset="0"/>
              </a:rPr>
              <a:t>Coles Island School</a:t>
            </a:r>
            <a:br>
              <a:rPr lang="en-CA" sz="3600" dirty="0" smtClean="0">
                <a:latin typeface="Arial Rounded MT Bold" panose="020F0704030504030204" pitchFamily="34" charset="0"/>
              </a:rPr>
            </a:br>
            <a:r>
              <a:rPr lang="en-CA" sz="3600" dirty="0" smtClean="0">
                <a:latin typeface="Arial Rounded MT Bold" panose="020F0704030504030204" pitchFamily="34" charset="0"/>
              </a:rPr>
              <a:t> Student : Teacher Ratio</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3118020"/>
              </p:ext>
            </p:extLst>
          </p:nvPr>
        </p:nvGraphicFramePr>
        <p:xfrm>
          <a:off x="729048" y="1791728"/>
          <a:ext cx="7698140" cy="3901885"/>
        </p:xfrm>
        <a:graphic>
          <a:graphicData uri="http://schemas.openxmlformats.org/drawingml/2006/table">
            <a:tbl>
              <a:tblPr firstRow="1" firstCol="1" bandRow="1">
                <a:tableStyleId>{5C22544A-7EE6-4342-B048-85BDC9FD1C3A}</a:tableStyleId>
              </a:tblPr>
              <a:tblGrid>
                <a:gridCol w="2644828"/>
                <a:gridCol w="2558812"/>
                <a:gridCol w="2494500"/>
              </a:tblGrid>
              <a:tr h="780377">
                <a:tc>
                  <a:txBody>
                    <a:bodyPr/>
                    <a:lstStyle/>
                    <a:p>
                      <a:pPr algn="ctr">
                        <a:lnSpc>
                          <a:spcPct val="115000"/>
                        </a:lnSpc>
                        <a:spcAft>
                          <a:spcPts val="0"/>
                        </a:spcAft>
                      </a:pP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Total Number </a:t>
                      </a: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 </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2014-2015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30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7.5 : </a:t>
                      </a: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2013-2014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28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7.0 : 1</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2012-2013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37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9.25 : </a:t>
                      </a: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r>
              <a:tr h="780377">
                <a:tc>
                  <a:txBody>
                    <a:bodyPr/>
                    <a:lstStyle/>
                    <a:p>
                      <a:pPr algn="ctr">
                        <a:lnSpc>
                          <a:spcPct val="115000"/>
                        </a:lnSpc>
                        <a:spcAft>
                          <a:spcPts val="0"/>
                        </a:spcAft>
                      </a:pPr>
                      <a:r>
                        <a:rPr lang="en-CA" sz="1800" dirty="0">
                          <a:effectLst/>
                          <a:latin typeface="Arial Rounded MT Bold" panose="020F0704030504030204" pitchFamily="34" charset="0"/>
                        </a:rPr>
                        <a:t>2011-2012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30 : </a:t>
                      </a: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7.5 : 1</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flipV="1">
            <a:off x="9756576" y="3632833"/>
            <a:ext cx="45719"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31824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Arial Rounded MT Bold" panose="020F0704030504030204" pitchFamily="34" charset="0"/>
              </a:rPr>
              <a:t>K – 5 Comparable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Student : Teacher Ratio</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7240083"/>
              </p:ext>
            </p:extLst>
          </p:nvPr>
        </p:nvGraphicFramePr>
        <p:xfrm>
          <a:off x="801279" y="1700809"/>
          <a:ext cx="7659153" cy="4439967"/>
        </p:xfrm>
        <a:graphic>
          <a:graphicData uri="http://schemas.openxmlformats.org/drawingml/2006/table">
            <a:tbl>
              <a:tblPr firstRow="1" firstCol="1" bandRow="1">
                <a:tableStyleId>{5C22544A-7EE6-4342-B048-85BDC9FD1C3A}</a:tableStyleId>
              </a:tblPr>
              <a:tblGrid>
                <a:gridCol w="2792384"/>
                <a:gridCol w="2444754"/>
                <a:gridCol w="2422015"/>
              </a:tblGrid>
              <a:tr h="806721">
                <a:tc>
                  <a:txBody>
                    <a:bodyPr/>
                    <a:lstStyle/>
                    <a:p>
                      <a:pPr algn="ctr">
                        <a:lnSpc>
                          <a:spcPct val="115000"/>
                        </a:lnSpc>
                        <a:spcAft>
                          <a:spcPts val="0"/>
                        </a:spcAft>
                      </a:pP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Total Number </a:t>
                      </a: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 </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Student : </a:t>
                      </a:r>
                      <a:r>
                        <a:rPr lang="en-CA" sz="1800" dirty="0">
                          <a:effectLst/>
                          <a:latin typeface="Arial Rounded MT Bold" panose="020F0704030504030204" pitchFamily="34" charset="0"/>
                        </a:rPr>
                        <a:t>Teacher</a:t>
                      </a:r>
                      <a:endParaRPr lang="en-CA" sz="1800" dirty="0">
                        <a:effectLst/>
                        <a:latin typeface="Arial Rounded MT Bold" panose="020F0704030504030204" pitchFamily="34" charset="0"/>
                        <a:ea typeface="Calibri"/>
                        <a:cs typeface="Times New Roman"/>
                      </a:endParaRPr>
                    </a:p>
                  </a:txBody>
                  <a:tcPr marL="68580" marR="68580" marT="0" marB="0"/>
                </a:tc>
              </a:tr>
              <a:tr h="1200133">
                <a:tc>
                  <a:txBody>
                    <a:bodyPr/>
                    <a:lstStyle/>
                    <a:p>
                      <a:pPr algn="ctr">
                        <a:lnSpc>
                          <a:spcPct val="115000"/>
                        </a:lnSpc>
                        <a:spcAft>
                          <a:spcPts val="0"/>
                        </a:spcAft>
                      </a:pPr>
                      <a:r>
                        <a:rPr lang="en-CA" sz="1800" dirty="0" err="1">
                          <a:effectLst/>
                          <a:latin typeface="Arial Rounded MT Bold" panose="020F0704030504030204" pitchFamily="34" charset="0"/>
                        </a:rPr>
                        <a:t>Chipman</a:t>
                      </a:r>
                      <a:r>
                        <a:rPr lang="en-CA" sz="1800" dirty="0">
                          <a:effectLst/>
                          <a:latin typeface="Arial Rounded MT Bold" panose="020F0704030504030204" pitchFamily="34" charset="0"/>
                        </a:rPr>
                        <a:t> </a:t>
                      </a:r>
                      <a:r>
                        <a:rPr lang="en-CA" sz="1800" dirty="0" smtClean="0">
                          <a:effectLst/>
                          <a:latin typeface="Arial Rounded MT Bold" panose="020F0704030504030204" pitchFamily="34" charset="0"/>
                        </a:rPr>
                        <a:t>Elementary</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104 : </a:t>
                      </a:r>
                      <a:r>
                        <a:rPr lang="en-CA" sz="1800" dirty="0">
                          <a:effectLst/>
                          <a:latin typeface="Arial Rounded MT Bold" panose="020F0704030504030204" pitchFamily="34" charset="0"/>
                        </a:rPr>
                        <a:t>8</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13.0 : 1</a:t>
                      </a:r>
                      <a:endParaRPr lang="en-CA" sz="1800" dirty="0">
                        <a:effectLst/>
                        <a:latin typeface="Arial Rounded MT Bold" panose="020F0704030504030204" pitchFamily="34" charset="0"/>
                        <a:ea typeface="Calibri"/>
                        <a:cs typeface="Times New Roman"/>
                      </a:endParaRPr>
                    </a:p>
                  </a:txBody>
                  <a:tcPr marL="68580" marR="68580" marT="0" marB="0"/>
                </a:tc>
              </a:tr>
              <a:tr h="1200133">
                <a:tc>
                  <a:txBody>
                    <a:bodyPr/>
                    <a:lstStyle/>
                    <a:p>
                      <a:pPr algn="ctr">
                        <a:lnSpc>
                          <a:spcPct val="115000"/>
                        </a:lnSpc>
                        <a:spcAft>
                          <a:spcPts val="0"/>
                        </a:spcAft>
                      </a:pPr>
                      <a:r>
                        <a:rPr lang="en-CA" sz="1800" dirty="0">
                          <a:effectLst/>
                          <a:latin typeface="Arial Rounded MT Bold" panose="020F0704030504030204" pitchFamily="34" charset="0"/>
                        </a:rPr>
                        <a:t>Lincoln </a:t>
                      </a:r>
                      <a:r>
                        <a:rPr lang="en-CA" sz="1800" dirty="0" smtClean="0">
                          <a:effectLst/>
                          <a:latin typeface="Arial Rounded MT Bold" panose="020F0704030504030204" pitchFamily="34" charset="0"/>
                        </a:rPr>
                        <a:t>Elementary</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171 : </a:t>
                      </a:r>
                      <a:r>
                        <a:rPr lang="en-CA" sz="1800" dirty="0">
                          <a:effectLst/>
                          <a:latin typeface="Arial Rounded MT Bold" panose="020F0704030504030204" pitchFamily="34" charset="0"/>
                        </a:rPr>
                        <a:t>13.5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12.7 : 1</a:t>
                      </a:r>
                      <a:endParaRPr lang="en-CA" sz="1800" dirty="0">
                        <a:effectLst/>
                        <a:latin typeface="Arial Rounded MT Bold" panose="020F0704030504030204" pitchFamily="34" charset="0"/>
                        <a:ea typeface="Calibri"/>
                        <a:cs typeface="Times New Roman"/>
                      </a:endParaRPr>
                    </a:p>
                  </a:txBody>
                  <a:tcPr marL="68580" marR="68580" marT="0" marB="0"/>
                </a:tc>
              </a:tr>
              <a:tr h="1200133">
                <a:tc>
                  <a:txBody>
                    <a:bodyPr/>
                    <a:lstStyle/>
                    <a:p>
                      <a:pPr algn="ctr">
                        <a:lnSpc>
                          <a:spcPct val="115000"/>
                        </a:lnSpc>
                        <a:spcAft>
                          <a:spcPts val="0"/>
                        </a:spcAft>
                      </a:pPr>
                      <a:r>
                        <a:rPr lang="en-CA" sz="1800" dirty="0" smtClean="0">
                          <a:effectLst/>
                          <a:latin typeface="Arial Rounded MT Bold" panose="020F0704030504030204" pitchFamily="34" charset="0"/>
                        </a:rPr>
                        <a:t>Geary Elementary (extenuating</a:t>
                      </a:r>
                      <a:r>
                        <a:rPr lang="en-CA" sz="1800" baseline="0" dirty="0" smtClean="0">
                          <a:effectLst/>
                          <a:latin typeface="Arial Rounded MT Bold" panose="020F0704030504030204" pitchFamily="34" charset="0"/>
                        </a:rPr>
                        <a:t> circumstances this year)</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161 : </a:t>
                      </a:r>
                      <a:r>
                        <a:rPr lang="en-CA" sz="1800" dirty="0">
                          <a:effectLst/>
                          <a:latin typeface="Arial Rounded MT Bold" panose="020F0704030504030204" pitchFamily="34" charset="0"/>
                        </a:rPr>
                        <a:t>13.5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11.9 : 1</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02962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55782"/>
            <a:ext cx="8042276" cy="788750"/>
          </a:xfrm>
        </p:spPr>
        <p:txBody>
          <a:bodyPr/>
          <a:lstStyle/>
          <a:p>
            <a:r>
              <a:rPr lang="en-US" sz="3600" dirty="0">
                <a:latin typeface="Arial Rounded MT Bold" pitchFamily="34" charset="0"/>
              </a:rPr>
              <a:t>Maximum class </a:t>
            </a:r>
            <a:r>
              <a:rPr lang="en-US" sz="3600" dirty="0" smtClean="0">
                <a:latin typeface="Arial Rounded MT Bold" pitchFamily="34" charset="0"/>
              </a:rPr>
              <a:t>sizes</a:t>
            </a:r>
            <a:endParaRPr lang="en-US" sz="3600" dirty="0">
              <a:latin typeface="Arial Rounded MT Bold"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53356130"/>
              </p:ext>
            </p:extLst>
          </p:nvPr>
        </p:nvGraphicFramePr>
        <p:xfrm>
          <a:off x="958269" y="2020454"/>
          <a:ext cx="7363694" cy="3516282"/>
        </p:xfrm>
        <a:graphic>
          <a:graphicData uri="http://schemas.openxmlformats.org/drawingml/2006/table">
            <a:tbl>
              <a:tblPr firstRow="1" bandRow="1">
                <a:tableStyleId>{5C22544A-7EE6-4342-B048-85BDC9FD1C3A}</a:tableStyleId>
              </a:tblPr>
              <a:tblGrid>
                <a:gridCol w="3681847"/>
                <a:gridCol w="3681847"/>
              </a:tblGrid>
              <a:tr h="586047">
                <a:tc>
                  <a:txBody>
                    <a:bodyPr/>
                    <a:lstStyle/>
                    <a:p>
                      <a:pPr algn="ctr"/>
                      <a:r>
                        <a:rPr lang="en-US" dirty="0" smtClean="0">
                          <a:latin typeface="Arial Rounded MT Bold" pitchFamily="34" charset="0"/>
                        </a:rPr>
                        <a:t>Grade Level</a:t>
                      </a:r>
                      <a:r>
                        <a:rPr lang="en-US" baseline="0" dirty="0" smtClean="0">
                          <a:latin typeface="Arial Rounded MT Bold" pitchFamily="34" charset="0"/>
                        </a:rPr>
                        <a:t> </a:t>
                      </a:r>
                      <a:endParaRPr lang="en-US" dirty="0">
                        <a:latin typeface="Arial Rounded MT Bold" pitchFamily="34" charset="0"/>
                      </a:endParaRPr>
                    </a:p>
                  </a:txBody>
                  <a:tcPr/>
                </a:tc>
                <a:tc>
                  <a:txBody>
                    <a:bodyPr/>
                    <a:lstStyle/>
                    <a:p>
                      <a:pPr algn="ctr"/>
                      <a:r>
                        <a:rPr lang="en-US" dirty="0" smtClean="0">
                          <a:latin typeface="Arial Rounded MT Bold" pitchFamily="34" charset="0"/>
                        </a:rPr>
                        <a:t>Maximum</a:t>
                      </a:r>
                      <a:r>
                        <a:rPr lang="en-US" baseline="0" dirty="0" smtClean="0">
                          <a:latin typeface="Arial Rounded MT Bold" pitchFamily="34" charset="0"/>
                        </a:rPr>
                        <a:t> Students</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Grade K</a:t>
                      </a:r>
                      <a:r>
                        <a:rPr lang="en-US" baseline="0" dirty="0" smtClean="0">
                          <a:latin typeface="Arial Rounded MT Bold" pitchFamily="34" charset="0"/>
                        </a:rPr>
                        <a:t> – 2 </a:t>
                      </a:r>
                      <a:endParaRPr lang="en-US" dirty="0">
                        <a:latin typeface="Arial Rounded MT Bold" pitchFamily="34" charset="0"/>
                      </a:endParaRPr>
                    </a:p>
                  </a:txBody>
                  <a:tcPr/>
                </a:tc>
                <a:tc>
                  <a:txBody>
                    <a:bodyPr/>
                    <a:lstStyle/>
                    <a:p>
                      <a:pPr algn="ctr"/>
                      <a:r>
                        <a:rPr lang="en-US" dirty="0" smtClean="0">
                          <a:latin typeface="Arial Rounded MT Bold" pitchFamily="34" charset="0"/>
                        </a:rPr>
                        <a:t>21</a:t>
                      </a:r>
                    </a:p>
                  </a:txBody>
                  <a:tcPr/>
                </a:tc>
              </a:tr>
              <a:tr h="586047">
                <a:tc>
                  <a:txBody>
                    <a:bodyPr/>
                    <a:lstStyle/>
                    <a:p>
                      <a:pPr algn="ctr"/>
                      <a:r>
                        <a:rPr lang="en-US" dirty="0" smtClean="0">
                          <a:latin typeface="Arial Rounded MT Bold" pitchFamily="34" charset="0"/>
                        </a:rPr>
                        <a:t>Grade 3</a:t>
                      </a:r>
                      <a:endParaRPr lang="en-US" dirty="0">
                        <a:latin typeface="Arial Rounded MT Bold" pitchFamily="34" charset="0"/>
                      </a:endParaRPr>
                    </a:p>
                  </a:txBody>
                  <a:tcPr/>
                </a:tc>
                <a:tc>
                  <a:txBody>
                    <a:bodyPr/>
                    <a:lstStyle/>
                    <a:p>
                      <a:pPr algn="ctr"/>
                      <a:r>
                        <a:rPr lang="en-US" dirty="0" smtClean="0">
                          <a:latin typeface="Arial Rounded MT Bold" pitchFamily="34" charset="0"/>
                        </a:rPr>
                        <a:t>26</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Grade 4 – 5 </a:t>
                      </a:r>
                      <a:endParaRPr lang="en-US" dirty="0">
                        <a:latin typeface="Arial Rounded MT Bold" pitchFamily="34" charset="0"/>
                      </a:endParaRPr>
                    </a:p>
                  </a:txBody>
                  <a:tcPr/>
                </a:tc>
                <a:tc>
                  <a:txBody>
                    <a:bodyPr/>
                    <a:lstStyle/>
                    <a:p>
                      <a:pPr algn="ctr"/>
                      <a:r>
                        <a:rPr lang="en-US" dirty="0" smtClean="0">
                          <a:latin typeface="Arial Rounded MT Bold" pitchFamily="34" charset="0"/>
                        </a:rPr>
                        <a:t>28</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Combined K-3</a:t>
                      </a:r>
                      <a:endParaRPr lang="en-US" dirty="0">
                        <a:latin typeface="Arial Rounded MT Bold" pitchFamily="34" charset="0"/>
                      </a:endParaRPr>
                    </a:p>
                  </a:txBody>
                  <a:tcPr/>
                </a:tc>
                <a:tc>
                  <a:txBody>
                    <a:bodyPr/>
                    <a:lstStyle/>
                    <a:p>
                      <a:pPr algn="ctr"/>
                      <a:r>
                        <a:rPr lang="en-US" dirty="0" smtClean="0">
                          <a:latin typeface="Arial Rounded MT Bold" pitchFamily="34" charset="0"/>
                        </a:rPr>
                        <a:t>16</a:t>
                      </a:r>
                      <a:endParaRPr lang="en-US" dirty="0">
                        <a:latin typeface="Arial Rounded MT Bold" pitchFamily="34" charset="0"/>
                      </a:endParaRPr>
                    </a:p>
                  </a:txBody>
                  <a:tcPr/>
                </a:tc>
              </a:tr>
              <a:tr h="586047">
                <a:tc>
                  <a:txBody>
                    <a:bodyPr/>
                    <a:lstStyle/>
                    <a:p>
                      <a:pPr algn="ctr"/>
                      <a:r>
                        <a:rPr lang="en-US" dirty="0" smtClean="0">
                          <a:latin typeface="Arial Rounded MT Bold" pitchFamily="34" charset="0"/>
                        </a:rPr>
                        <a:t>Combined</a:t>
                      </a:r>
                      <a:r>
                        <a:rPr lang="en-US" baseline="0" dirty="0" smtClean="0">
                          <a:latin typeface="Arial Rounded MT Bold" pitchFamily="34" charset="0"/>
                        </a:rPr>
                        <a:t> 3 – 5</a:t>
                      </a:r>
                      <a:endParaRPr lang="en-US" dirty="0">
                        <a:latin typeface="Arial Rounded MT Bold" pitchFamily="34" charset="0"/>
                      </a:endParaRPr>
                    </a:p>
                  </a:txBody>
                  <a:tcPr/>
                </a:tc>
                <a:tc>
                  <a:txBody>
                    <a:bodyPr/>
                    <a:lstStyle/>
                    <a:p>
                      <a:pPr algn="ctr"/>
                      <a:r>
                        <a:rPr lang="en-US" dirty="0" smtClean="0">
                          <a:latin typeface="Arial Rounded MT Bold" pitchFamily="34" charset="0"/>
                        </a:rPr>
                        <a:t>23</a:t>
                      </a:r>
                      <a:endParaRPr lang="en-US" dirty="0">
                        <a:latin typeface="Arial Rounded MT Bold" pitchFamily="34" charset="0"/>
                      </a:endParaRPr>
                    </a:p>
                  </a:txBody>
                  <a:tcPr/>
                </a:tc>
              </a:tr>
            </a:tbl>
          </a:graphicData>
        </a:graphic>
      </p:graphicFrame>
    </p:spTree>
    <p:extLst>
      <p:ext uri="{BB962C8B-B14F-4D97-AF65-F5344CB8AC3E}">
        <p14:creationId xmlns:p14="http://schemas.microsoft.com/office/powerpoint/2010/main" val="3827318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 </a:t>
            </a:r>
            <a:r>
              <a:rPr lang="en-CA" sz="3600" dirty="0" smtClean="0">
                <a:latin typeface="Arial Rounded MT Bold" panose="020F0704030504030204" pitchFamily="34" charset="0"/>
              </a:rPr>
              <a:t>Coles Island School</a:t>
            </a:r>
            <a:br>
              <a:rPr lang="en-CA" sz="3600" dirty="0" smtClean="0">
                <a:latin typeface="Arial Rounded MT Bold" panose="020F0704030504030204" pitchFamily="34" charset="0"/>
              </a:rPr>
            </a:br>
            <a:r>
              <a:rPr lang="en-CA" sz="3600" dirty="0" smtClean="0">
                <a:latin typeface="Arial Rounded MT Bold" panose="020F0704030504030204" pitchFamily="34" charset="0"/>
              </a:rPr>
              <a:t> Actual Class Sizes  2014-2015</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9546860"/>
              </p:ext>
            </p:extLst>
          </p:nvPr>
        </p:nvGraphicFramePr>
        <p:xfrm>
          <a:off x="999242" y="1805528"/>
          <a:ext cx="7318932" cy="2983900"/>
        </p:xfrm>
        <a:graphic>
          <a:graphicData uri="http://schemas.openxmlformats.org/drawingml/2006/table">
            <a:tbl>
              <a:tblPr firstRow="1" firstCol="1" bandRow="1">
                <a:tableStyleId>{5C22544A-7EE6-4342-B048-85BDC9FD1C3A}</a:tableStyleId>
              </a:tblPr>
              <a:tblGrid>
                <a:gridCol w="3659466"/>
                <a:gridCol w="3659466"/>
              </a:tblGrid>
              <a:tr h="419197">
                <a:tc>
                  <a:txBody>
                    <a:bodyPr/>
                    <a:lstStyle/>
                    <a:p>
                      <a:pPr algn="ctr">
                        <a:lnSpc>
                          <a:spcPct val="115000"/>
                        </a:lnSpc>
                        <a:spcAft>
                          <a:spcPts val="0"/>
                        </a:spcAft>
                      </a:pPr>
                      <a:r>
                        <a:rPr lang="en-CA" sz="1800" dirty="0" smtClean="0">
                          <a:effectLst/>
                          <a:latin typeface="Arial Rounded MT Bold" panose="020F0704030504030204" pitchFamily="34" charset="0"/>
                          <a:ea typeface="Calibri"/>
                          <a:cs typeface="Times New Roman"/>
                        </a:rPr>
                        <a:t>Grade Level</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Arial Rounded MT Bold" panose="020F0704030504030204" pitchFamily="34" charset="0"/>
                        </a:rPr>
                        <a:t>Students</a:t>
                      </a:r>
                      <a:endParaRPr lang="en-CA" sz="1800" dirty="0">
                        <a:effectLst/>
                        <a:latin typeface="Arial Rounded MT Bold" panose="020F0704030504030204" pitchFamily="34" charset="0"/>
                        <a:ea typeface="Calibri"/>
                        <a:cs typeface="Times New Roman"/>
                      </a:endParaRPr>
                    </a:p>
                  </a:txBody>
                  <a:tcPr marL="68580" marR="68580" marT="0" marB="0"/>
                </a:tc>
              </a:tr>
              <a:tr h="801279">
                <a:tc>
                  <a:txBody>
                    <a:bodyPr/>
                    <a:lstStyle/>
                    <a:p>
                      <a:pPr algn="ctr">
                        <a:lnSpc>
                          <a:spcPct val="115000"/>
                        </a:lnSpc>
                        <a:spcAft>
                          <a:spcPts val="0"/>
                        </a:spcAft>
                      </a:pPr>
                      <a:r>
                        <a:rPr lang="en-CA" sz="1800" dirty="0" smtClean="0">
                          <a:effectLst/>
                          <a:latin typeface="Arial Rounded MT Bold" panose="020F0704030504030204" pitchFamily="34" charset="0"/>
                          <a:ea typeface="+mn-ea"/>
                          <a:cs typeface="+mn-cs"/>
                        </a:rPr>
                        <a:t>K/1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b="1" dirty="0" smtClean="0">
                          <a:effectLst/>
                          <a:latin typeface="Arial Rounded MT Bold" panose="020F0704030504030204" pitchFamily="34" charset="0"/>
                        </a:rPr>
                        <a:t>11</a:t>
                      </a:r>
                    </a:p>
                    <a:p>
                      <a:pPr algn="ctr">
                        <a:lnSpc>
                          <a:spcPct val="115000"/>
                        </a:lnSpc>
                        <a:spcAft>
                          <a:spcPts val="0"/>
                        </a:spcAft>
                      </a:pPr>
                      <a:r>
                        <a:rPr lang="en-CA" sz="1800" dirty="0" smtClean="0">
                          <a:effectLst/>
                          <a:latin typeface="Arial Rounded MT Bold" panose="020F0704030504030204" pitchFamily="34" charset="0"/>
                        </a:rPr>
                        <a:t>K = 4, Grade 1 = 7 </a:t>
                      </a:r>
                      <a:endParaRPr lang="en-CA" sz="1800" dirty="0">
                        <a:effectLst/>
                        <a:latin typeface="Arial Rounded MT Bold" panose="020F0704030504030204" pitchFamily="34" charset="0"/>
                        <a:ea typeface="Calibri"/>
                        <a:cs typeface="Times New Roman"/>
                      </a:endParaRPr>
                    </a:p>
                  </a:txBody>
                  <a:tcPr marL="68580" marR="68580" marT="0" marB="0"/>
                </a:tc>
              </a:tr>
              <a:tr h="821638">
                <a:tc>
                  <a:txBody>
                    <a:bodyPr/>
                    <a:lstStyle/>
                    <a:p>
                      <a:pPr algn="ctr">
                        <a:lnSpc>
                          <a:spcPct val="115000"/>
                        </a:lnSpc>
                        <a:spcAft>
                          <a:spcPts val="0"/>
                        </a:spcAft>
                      </a:pPr>
                      <a:r>
                        <a:rPr lang="en-CA" sz="1800" dirty="0" smtClean="0">
                          <a:effectLst/>
                          <a:latin typeface="Arial Rounded MT Bold" panose="020F0704030504030204" pitchFamily="34" charset="0"/>
                          <a:ea typeface="+mn-ea"/>
                          <a:cs typeface="+mn-cs"/>
                        </a:rPr>
                        <a:t>2/3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CA" sz="1800" b="1" dirty="0" smtClean="0">
                          <a:effectLst/>
                          <a:latin typeface="Arial Rounded MT Bold" panose="020F0704030504030204" pitchFamily="34" charset="0"/>
                        </a:rPr>
                        <a:t>7</a:t>
                      </a:r>
                    </a:p>
                    <a:p>
                      <a:pPr marL="0" marR="0" indent="0" algn="ctr" defTabSz="914400" rtl="0" eaLnBrk="1" fontAlgn="auto" latinLnBrk="0" hangingPunct="1">
                        <a:lnSpc>
                          <a:spcPct val="115000"/>
                        </a:lnSpc>
                        <a:spcBef>
                          <a:spcPts val="0"/>
                        </a:spcBef>
                        <a:spcAft>
                          <a:spcPts val="0"/>
                        </a:spcAft>
                        <a:buClrTx/>
                        <a:buSzTx/>
                        <a:buFontTx/>
                        <a:buNone/>
                        <a:tabLst/>
                        <a:defRPr/>
                      </a:pPr>
                      <a:r>
                        <a:rPr lang="en-CA" sz="1800" dirty="0" smtClean="0">
                          <a:effectLst/>
                          <a:latin typeface="Arial Rounded MT Bold" panose="020F0704030504030204" pitchFamily="34" charset="0"/>
                        </a:rPr>
                        <a:t>Grade 2 = 4, Grade 3 = 3</a:t>
                      </a:r>
                      <a:endParaRPr lang="en-CA" sz="1800" dirty="0" smtClean="0">
                        <a:effectLst/>
                        <a:latin typeface="Arial Rounded MT Bold" panose="020F0704030504030204" pitchFamily="34" charset="0"/>
                        <a:ea typeface="Calibri"/>
                        <a:cs typeface="Times New Roman"/>
                      </a:endParaRPr>
                    </a:p>
                    <a:p>
                      <a:pPr algn="ctr">
                        <a:lnSpc>
                          <a:spcPct val="115000"/>
                        </a:lnSpc>
                        <a:spcAft>
                          <a:spcPts val="0"/>
                        </a:spcAft>
                      </a:pPr>
                      <a:endParaRPr lang="en-CA" sz="1800" dirty="0">
                        <a:effectLst/>
                        <a:latin typeface="Arial Rounded MT Bold" panose="020F0704030504030204" pitchFamily="34" charset="0"/>
                        <a:ea typeface="Calibri"/>
                        <a:cs typeface="Times New Roman"/>
                      </a:endParaRPr>
                    </a:p>
                  </a:txBody>
                  <a:tcPr marL="68580" marR="68580" marT="0" marB="0"/>
                </a:tc>
              </a:tr>
              <a:tr h="817020">
                <a:tc>
                  <a:txBody>
                    <a:bodyPr/>
                    <a:lstStyle/>
                    <a:p>
                      <a:pPr algn="ctr">
                        <a:lnSpc>
                          <a:spcPct val="115000"/>
                        </a:lnSpc>
                        <a:spcAft>
                          <a:spcPts val="0"/>
                        </a:spcAft>
                      </a:pPr>
                      <a:r>
                        <a:rPr lang="en-CA" sz="1800" dirty="0">
                          <a:effectLst/>
                          <a:latin typeface="Arial Rounded MT Bold" panose="020F0704030504030204" pitchFamily="34" charset="0"/>
                        </a:rPr>
                        <a:t>4/5</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b="1" dirty="0" smtClean="0">
                          <a:effectLst/>
                          <a:latin typeface="Arial Rounded MT Bold" panose="020F0704030504030204" pitchFamily="34" charset="0"/>
                        </a:rPr>
                        <a:t>12</a:t>
                      </a:r>
                    </a:p>
                    <a:p>
                      <a:pPr algn="ctr">
                        <a:lnSpc>
                          <a:spcPct val="115000"/>
                        </a:lnSpc>
                        <a:spcAft>
                          <a:spcPts val="0"/>
                        </a:spcAft>
                      </a:pPr>
                      <a:r>
                        <a:rPr lang="en-CA" sz="1800" dirty="0" smtClean="0">
                          <a:effectLst/>
                          <a:latin typeface="Arial Rounded MT Bold" panose="020F0704030504030204" pitchFamily="34" charset="0"/>
                        </a:rPr>
                        <a:t>Grade 4 = 5, Grade 5 = 7</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8578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914400"/>
            <a:ext cx="6498158" cy="1082040"/>
          </a:xfrm>
        </p:spPr>
        <p:txBody>
          <a:bodyPr/>
          <a:lstStyle/>
          <a:p>
            <a:r>
              <a:rPr lang="en-US" sz="2400" dirty="0" smtClean="0"/>
              <a:t>Provincial Policy 409:  Multi-year School Infrastructure Planning</a:t>
            </a:r>
            <a:endParaRPr lang="en-US" sz="2400" dirty="0"/>
          </a:p>
        </p:txBody>
      </p:sp>
      <p:sp>
        <p:nvSpPr>
          <p:cNvPr id="3" name="Subtitle 2"/>
          <p:cNvSpPr>
            <a:spLocks noGrp="1"/>
          </p:cNvSpPr>
          <p:nvPr>
            <p:ph type="subTitle" idx="1"/>
          </p:nvPr>
        </p:nvSpPr>
        <p:spPr>
          <a:xfrm>
            <a:off x="1322921" y="1996440"/>
            <a:ext cx="6498159" cy="4328160"/>
          </a:xfrm>
        </p:spPr>
        <p:txBody>
          <a:bodyPr>
            <a:normAutofit lnSpcReduction="10000"/>
          </a:bodyPr>
          <a:lstStyle/>
          <a:p>
            <a:pPr marL="285750" indent="-285750" algn="l">
              <a:buFont typeface="Arial" pitchFamily="34" charset="0"/>
              <a:buChar char="•"/>
            </a:pPr>
            <a:r>
              <a:rPr lang="en-US" dirty="0" smtClean="0"/>
              <a:t>Outlines a number of responsibilities to do with facilities in our system</a:t>
            </a:r>
          </a:p>
          <a:p>
            <a:pPr marL="285750" indent="-285750" algn="l">
              <a:buFont typeface="Arial" pitchFamily="34" charset="0"/>
              <a:buChar char="•"/>
            </a:pPr>
            <a:r>
              <a:rPr lang="en-US" dirty="0" smtClean="0"/>
              <a:t>Sections 6.4, 6.5 and 6.6 are relevant for Sustainability Studies</a:t>
            </a:r>
          </a:p>
          <a:p>
            <a:pPr marL="285750" indent="-285750" algn="l">
              <a:buFont typeface="Arial" pitchFamily="34" charset="0"/>
              <a:buChar char="•"/>
            </a:pPr>
            <a:r>
              <a:rPr lang="en-US" dirty="0" smtClean="0"/>
              <a:t>Three Public Meetings</a:t>
            </a:r>
          </a:p>
          <a:p>
            <a:pPr marL="742950" lvl="1" indent="-285750" algn="l">
              <a:buFont typeface="Arial" pitchFamily="34" charset="0"/>
              <a:buChar char="•"/>
            </a:pPr>
            <a:r>
              <a:rPr lang="en-US" sz="1800" dirty="0" smtClean="0"/>
              <a:t>#1 – Presentation of Facts from District regarding School, in line with Policy 409 template</a:t>
            </a:r>
          </a:p>
          <a:p>
            <a:pPr marL="742950" lvl="1" indent="-285750" algn="l">
              <a:buFont typeface="Arial" pitchFamily="34" charset="0"/>
              <a:buChar char="•"/>
            </a:pPr>
            <a:r>
              <a:rPr lang="en-US" sz="1800" dirty="0" smtClean="0"/>
              <a:t>#2 -  Presentation from Stakeholders regarding their thoughts on the sustainability of the school and relevant factors</a:t>
            </a:r>
          </a:p>
          <a:p>
            <a:pPr marL="742950" lvl="1" indent="-285750" algn="l">
              <a:buFont typeface="Arial" pitchFamily="34" charset="0"/>
              <a:buChar char="•"/>
            </a:pPr>
            <a:r>
              <a:rPr lang="en-US" sz="1800" dirty="0" smtClean="0"/>
              <a:t>#3 – Final Review of Information by DEC and subsequent motion on next steps</a:t>
            </a:r>
          </a:p>
          <a:p>
            <a:pPr marL="285750" indent="-285750" algn="l">
              <a:buFont typeface="Arial" pitchFamily="34" charset="0"/>
              <a:buChar char="•"/>
            </a:pPr>
            <a:r>
              <a:rPr lang="en-US" dirty="0" smtClean="0"/>
              <a:t>Not Designed as an “Us-Against-Them” process; public meetings are not designed to facilitate debate between two parties</a:t>
            </a:r>
            <a:endParaRPr lang="en-US" dirty="0"/>
          </a:p>
        </p:txBody>
      </p:sp>
    </p:spTree>
    <p:extLst>
      <p:ext uri="{BB962C8B-B14F-4D97-AF65-F5344CB8AC3E}">
        <p14:creationId xmlns:p14="http://schemas.microsoft.com/office/powerpoint/2010/main" val="4073924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Rounded MT Bold" panose="020F0704030504030204" pitchFamily="34" charset="0"/>
              </a:rPr>
              <a:t>Comparable Class Sizes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2014-2015</a:t>
            </a:r>
            <a:endParaRPr lang="en-CA" sz="36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0239593"/>
              </p:ext>
            </p:extLst>
          </p:nvPr>
        </p:nvGraphicFramePr>
        <p:xfrm>
          <a:off x="1102936" y="1772810"/>
          <a:ext cx="7285488" cy="3384381"/>
        </p:xfrm>
        <a:graphic>
          <a:graphicData uri="http://schemas.openxmlformats.org/drawingml/2006/table">
            <a:tbl>
              <a:tblPr firstRow="1" firstCol="1" bandRow="1">
                <a:tableStyleId>{5C22544A-7EE6-4342-B048-85BDC9FD1C3A}</a:tableStyleId>
              </a:tblPr>
              <a:tblGrid>
                <a:gridCol w="3252198"/>
                <a:gridCol w="4033290"/>
              </a:tblGrid>
              <a:tr h="483483">
                <a:tc gridSpan="2">
                  <a:txBody>
                    <a:bodyPr/>
                    <a:lstStyle/>
                    <a:p>
                      <a:pPr algn="ctr">
                        <a:lnSpc>
                          <a:spcPct val="115000"/>
                        </a:lnSpc>
                        <a:spcAft>
                          <a:spcPts val="0"/>
                        </a:spcAft>
                      </a:pPr>
                      <a:r>
                        <a:rPr lang="en-CA" sz="1800" dirty="0" err="1">
                          <a:effectLst/>
                          <a:latin typeface="Arial Rounded MT Bold" panose="020F0704030504030204" pitchFamily="34" charset="0"/>
                        </a:rPr>
                        <a:t>Chipman</a:t>
                      </a:r>
                      <a:r>
                        <a:rPr lang="en-CA" sz="1800" dirty="0">
                          <a:effectLst/>
                          <a:latin typeface="Arial Rounded MT Bold" panose="020F0704030504030204" pitchFamily="34" charset="0"/>
                        </a:rPr>
                        <a:t> Elementary</a:t>
                      </a:r>
                      <a:endParaRPr lang="en-CA" sz="1800" dirty="0">
                        <a:effectLst/>
                        <a:latin typeface="Arial Rounded MT Bold" panose="020F0704030504030204" pitchFamily="34" charset="0"/>
                        <a:ea typeface="Calibri"/>
                        <a:cs typeface="Times New Roman"/>
                      </a:endParaRPr>
                    </a:p>
                  </a:txBody>
                  <a:tcPr marL="68580" marR="68580" marT="0" marB="0"/>
                </a:tc>
                <a:tc hMerge="1">
                  <a:txBody>
                    <a:bodyPr/>
                    <a:lstStyle/>
                    <a:p>
                      <a:endParaRPr lang="en-CA"/>
                    </a:p>
                  </a:txBody>
                  <a:tcPr/>
                </a:tc>
              </a:tr>
              <a:tr h="483483">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14</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14</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21</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17</a:t>
                      </a:r>
                      <a:endParaRPr lang="en-CA" sz="180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20</a:t>
                      </a:r>
                      <a:endParaRPr lang="en-CA" sz="1800" dirty="0">
                        <a:effectLst/>
                        <a:latin typeface="Arial Rounded MT Bold" panose="020F0704030504030204" pitchFamily="34" charset="0"/>
                        <a:ea typeface="Calibri"/>
                        <a:cs typeface="Times New Roman"/>
                      </a:endParaRPr>
                    </a:p>
                  </a:txBody>
                  <a:tcPr marL="68580" marR="68580" marT="0" marB="0"/>
                </a:tc>
              </a:tr>
              <a:tr h="483483">
                <a:tc>
                  <a:txBody>
                    <a:bodyPr/>
                    <a:lstStyle/>
                    <a:p>
                      <a:pPr algn="ctr">
                        <a:lnSpc>
                          <a:spcPct val="115000"/>
                        </a:lnSpc>
                        <a:spcAft>
                          <a:spcPts val="0"/>
                        </a:spcAft>
                      </a:pPr>
                      <a:r>
                        <a:rPr lang="en-CA" sz="1800">
                          <a:effectLst/>
                          <a:latin typeface="Arial Rounded MT Bold" panose="020F0704030504030204" pitchFamily="34" charset="0"/>
                        </a:rPr>
                        <a:t>5</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18</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387422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359532674"/>
              </p:ext>
            </p:extLst>
          </p:nvPr>
        </p:nvGraphicFramePr>
        <p:xfrm>
          <a:off x="1216058" y="1634824"/>
          <a:ext cx="6936695" cy="4362256"/>
        </p:xfrm>
        <a:graphic>
          <a:graphicData uri="http://schemas.openxmlformats.org/drawingml/2006/table">
            <a:tbl>
              <a:tblPr firstRow="1" firstCol="1" bandRow="1">
                <a:tableStyleId>{5C22544A-7EE6-4342-B048-85BDC9FD1C3A}</a:tableStyleId>
              </a:tblPr>
              <a:tblGrid>
                <a:gridCol w="3467623"/>
                <a:gridCol w="3469072"/>
              </a:tblGrid>
              <a:tr h="373132">
                <a:tc gridSpan="2">
                  <a:txBody>
                    <a:bodyPr/>
                    <a:lstStyle/>
                    <a:p>
                      <a:pPr algn="ctr">
                        <a:lnSpc>
                          <a:spcPct val="115000"/>
                        </a:lnSpc>
                        <a:spcAft>
                          <a:spcPts val="0"/>
                        </a:spcAft>
                      </a:pPr>
                      <a:r>
                        <a:rPr lang="en-CA" sz="1800" dirty="0">
                          <a:effectLst/>
                          <a:latin typeface="Arial Rounded MT Bold" panose="020F0704030504030204" pitchFamily="34" charset="0"/>
                        </a:rPr>
                        <a:t>Lincoln Community School</a:t>
                      </a:r>
                      <a:endParaRPr lang="en-CA" sz="1800" dirty="0">
                        <a:effectLst/>
                        <a:latin typeface="Arial Rounded MT Bold" panose="020F0704030504030204" pitchFamily="34" charset="0"/>
                        <a:ea typeface="Calibri"/>
                        <a:cs typeface="Times New Roman"/>
                      </a:endParaRPr>
                    </a:p>
                  </a:txBody>
                  <a:tcPr marL="68580" marR="68580" marT="0" marB="0"/>
                </a:tc>
                <a:tc hMerge="1">
                  <a:txBody>
                    <a:bodyPr/>
                    <a:lstStyle/>
                    <a:p>
                      <a:endParaRPr lang="en-CA"/>
                    </a:p>
                  </a:txBody>
                  <a:tcPr/>
                </a:tc>
              </a:tr>
              <a:tr h="373132">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15</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15</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18</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19</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13</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13</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20</a:t>
                      </a:r>
                      <a:endParaRPr lang="en-CA" sz="180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3/4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19 </a:t>
                      </a:r>
                      <a:endParaRPr lang="en-CA" sz="1800" dirty="0" smtClean="0">
                        <a:effectLst/>
                        <a:latin typeface="Arial Rounded MT Bold" panose="020F0704030504030204" pitchFamily="34" charset="0"/>
                      </a:endParaRPr>
                    </a:p>
                    <a:p>
                      <a:pPr algn="ctr">
                        <a:lnSpc>
                          <a:spcPct val="115000"/>
                        </a:lnSpc>
                        <a:spcAft>
                          <a:spcPts val="0"/>
                        </a:spcAft>
                      </a:pPr>
                      <a:r>
                        <a:rPr lang="en-CA" sz="1800" dirty="0" smtClean="0">
                          <a:effectLst/>
                          <a:latin typeface="Arial Rounded MT Bold" panose="020F0704030504030204" pitchFamily="34" charset="0"/>
                        </a:rPr>
                        <a:t>Grade 3 = 8</a:t>
                      </a:r>
                      <a:r>
                        <a:rPr lang="en-CA" sz="1800" dirty="0">
                          <a:effectLst/>
                          <a:latin typeface="Arial Rounded MT Bold" panose="020F0704030504030204" pitchFamily="34" charset="0"/>
                        </a:rPr>
                        <a:t>; Grade </a:t>
                      </a:r>
                      <a:r>
                        <a:rPr lang="en-CA" sz="1800" dirty="0" smtClean="0">
                          <a:effectLst/>
                          <a:latin typeface="Arial Rounded MT Bold" panose="020F0704030504030204" pitchFamily="34" charset="0"/>
                        </a:rPr>
                        <a:t>4 = 11</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dirty="0">
                          <a:effectLst/>
                          <a:latin typeface="Arial Rounded MT Bold" panose="020F0704030504030204" pitchFamily="34" charset="0"/>
                        </a:rPr>
                        <a:t>4</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21</a:t>
                      </a:r>
                      <a:endParaRPr lang="en-CA" sz="1800" dirty="0">
                        <a:effectLst/>
                        <a:latin typeface="Arial Rounded MT Bold" panose="020F0704030504030204" pitchFamily="34" charset="0"/>
                        <a:ea typeface="Calibri"/>
                        <a:cs typeface="Times New Roman"/>
                      </a:endParaRPr>
                    </a:p>
                  </a:txBody>
                  <a:tcPr marL="68580" marR="68580" marT="0" marB="0"/>
                </a:tc>
              </a:tr>
              <a:tr h="373132">
                <a:tc>
                  <a:txBody>
                    <a:bodyPr/>
                    <a:lstStyle/>
                    <a:p>
                      <a:pPr algn="ctr">
                        <a:lnSpc>
                          <a:spcPct val="115000"/>
                        </a:lnSpc>
                        <a:spcAft>
                          <a:spcPts val="0"/>
                        </a:spcAft>
                      </a:pPr>
                      <a:r>
                        <a:rPr lang="en-CA" sz="1800">
                          <a:effectLst/>
                          <a:latin typeface="Arial Rounded MT Bold" panose="020F0704030504030204" pitchFamily="34" charset="0"/>
                        </a:rPr>
                        <a:t>5</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18</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
        <p:nvSpPr>
          <p:cNvPr id="4" name="Title 1"/>
          <p:cNvSpPr txBox="1">
            <a:spLocks/>
          </p:cNvSpPr>
          <p:nvPr/>
        </p:nvSpPr>
        <p:spPr>
          <a:xfrm>
            <a:off x="549275" y="107576"/>
            <a:ext cx="8042276" cy="1336956"/>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CA" sz="3600" dirty="0" smtClean="0">
                <a:latin typeface="Arial Rounded MT Bold" panose="020F0704030504030204" pitchFamily="34" charset="0"/>
              </a:rPr>
              <a:t>Comparable Class Sizes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2014-2015</a:t>
            </a:r>
            <a:endParaRPr lang="en-CA" sz="3600" dirty="0">
              <a:latin typeface="Arial Rounded MT Bold" panose="020F0704030504030204" pitchFamily="34" charset="0"/>
            </a:endParaRPr>
          </a:p>
        </p:txBody>
      </p:sp>
    </p:spTree>
    <p:extLst>
      <p:ext uri="{BB962C8B-B14F-4D97-AF65-F5344CB8AC3E}">
        <p14:creationId xmlns:p14="http://schemas.microsoft.com/office/powerpoint/2010/main" val="36441732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8368248"/>
              </p:ext>
            </p:extLst>
          </p:nvPr>
        </p:nvGraphicFramePr>
        <p:xfrm>
          <a:off x="1159496" y="1527142"/>
          <a:ext cx="7162147" cy="4411080"/>
        </p:xfrm>
        <a:graphic>
          <a:graphicData uri="http://schemas.openxmlformats.org/drawingml/2006/table">
            <a:tbl>
              <a:tblPr firstRow="1" firstCol="1" bandRow="1">
                <a:tableStyleId>{5C22544A-7EE6-4342-B048-85BDC9FD1C3A}</a:tableStyleId>
              </a:tblPr>
              <a:tblGrid>
                <a:gridCol w="3608731"/>
                <a:gridCol w="3553416"/>
              </a:tblGrid>
              <a:tr h="441108">
                <a:tc gridSpan="2">
                  <a:txBody>
                    <a:bodyPr/>
                    <a:lstStyle/>
                    <a:p>
                      <a:pPr algn="ctr">
                        <a:lnSpc>
                          <a:spcPct val="115000"/>
                        </a:lnSpc>
                        <a:spcAft>
                          <a:spcPts val="0"/>
                        </a:spcAft>
                      </a:pPr>
                      <a:r>
                        <a:rPr lang="en-CA" sz="1800" dirty="0">
                          <a:effectLst/>
                          <a:latin typeface="Arial Rounded MT Bold" panose="020F0704030504030204" pitchFamily="34" charset="0"/>
                        </a:rPr>
                        <a:t>Geary Community School</a:t>
                      </a:r>
                      <a:endParaRPr lang="en-CA" sz="1800" dirty="0">
                        <a:effectLst/>
                        <a:latin typeface="Arial Rounded MT Bold" panose="020F0704030504030204" pitchFamily="34" charset="0"/>
                        <a:ea typeface="Calibri"/>
                        <a:cs typeface="Times New Roman"/>
                      </a:endParaRPr>
                    </a:p>
                  </a:txBody>
                  <a:tcPr marL="68580" marR="68580" marT="0" marB="0"/>
                </a:tc>
                <a:tc hMerge="1">
                  <a:txBody>
                    <a:bodyPr/>
                    <a:lstStyle/>
                    <a:p>
                      <a:endParaRPr lang="en-CA"/>
                    </a:p>
                  </a:txBody>
                  <a:tcPr/>
                </a:tc>
              </a:tr>
              <a:tr h="441108">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15</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K</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13</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17</a:t>
                      </a:r>
                      <a:endParaRPr lang="en-CA" sz="1800" dirty="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1</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19</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16</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2</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a:effectLst/>
                          <a:latin typeface="Arial Rounded MT Bold" panose="020F0704030504030204" pitchFamily="34" charset="0"/>
                        </a:rPr>
                        <a:t>17</a:t>
                      </a:r>
                      <a:endParaRPr lang="en-CA" sz="180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dirty="0">
                          <a:effectLst/>
                          <a:latin typeface="Arial Rounded MT Bold" panose="020F0704030504030204" pitchFamily="34" charset="0"/>
                        </a:rPr>
                        <a:t>3</a:t>
                      </a:r>
                      <a:endParaRPr lang="en-CA" sz="1800" dirty="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20</a:t>
                      </a:r>
                      <a:endParaRPr lang="en-CA" sz="1800" dirty="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a:effectLst/>
                          <a:latin typeface="Arial Rounded MT Bold" panose="020F0704030504030204" pitchFamily="34" charset="0"/>
                        </a:rPr>
                        <a:t>4</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16</a:t>
                      </a:r>
                      <a:endParaRPr lang="en-CA" sz="1800" dirty="0">
                        <a:effectLst/>
                        <a:latin typeface="Arial Rounded MT Bold" panose="020F0704030504030204" pitchFamily="34" charset="0"/>
                        <a:ea typeface="Calibri"/>
                        <a:cs typeface="Times New Roman"/>
                      </a:endParaRPr>
                    </a:p>
                  </a:txBody>
                  <a:tcPr marL="68580" marR="68580" marT="0" marB="0"/>
                </a:tc>
              </a:tr>
              <a:tr h="441108">
                <a:tc>
                  <a:txBody>
                    <a:bodyPr/>
                    <a:lstStyle/>
                    <a:p>
                      <a:pPr algn="ctr">
                        <a:lnSpc>
                          <a:spcPct val="115000"/>
                        </a:lnSpc>
                        <a:spcAft>
                          <a:spcPts val="0"/>
                        </a:spcAft>
                      </a:pPr>
                      <a:r>
                        <a:rPr lang="en-CA" sz="1800">
                          <a:effectLst/>
                          <a:latin typeface="Arial Rounded MT Bold" panose="020F0704030504030204" pitchFamily="34" charset="0"/>
                        </a:rPr>
                        <a:t>5</a:t>
                      </a:r>
                      <a:endParaRPr lang="en-CA" sz="1800">
                        <a:effectLst/>
                        <a:latin typeface="Arial Rounded MT Bold" panose="020F0704030504030204" pitchFamily="34" charset="0"/>
                        <a:ea typeface="Calibri"/>
                        <a:cs typeface="Times New Roman"/>
                      </a:endParaRPr>
                    </a:p>
                  </a:txBody>
                  <a:tcPr marL="68580" marR="68580" marT="0" marB="0"/>
                </a:tc>
                <a:tc>
                  <a:txBody>
                    <a:bodyPr/>
                    <a:lstStyle/>
                    <a:p>
                      <a:pPr algn="ctr">
                        <a:lnSpc>
                          <a:spcPct val="115000"/>
                        </a:lnSpc>
                        <a:spcAft>
                          <a:spcPts val="0"/>
                        </a:spcAft>
                      </a:pPr>
                      <a:r>
                        <a:rPr lang="en-CA" sz="1800" dirty="0">
                          <a:effectLst/>
                          <a:latin typeface="Arial Rounded MT Bold" panose="020F0704030504030204" pitchFamily="34" charset="0"/>
                        </a:rPr>
                        <a:t>28</a:t>
                      </a:r>
                      <a:endParaRPr lang="en-CA" sz="1800" dirty="0">
                        <a:effectLst/>
                        <a:latin typeface="Arial Rounded MT Bold" panose="020F0704030504030204" pitchFamily="34" charset="0"/>
                        <a:ea typeface="Calibri"/>
                        <a:cs typeface="Times New Roman"/>
                      </a:endParaRPr>
                    </a:p>
                  </a:txBody>
                  <a:tcPr marL="68580" marR="68580" marT="0" marB="0"/>
                </a:tc>
              </a:tr>
            </a:tbl>
          </a:graphicData>
        </a:graphic>
      </p:graphicFrame>
      <p:sp>
        <p:nvSpPr>
          <p:cNvPr id="5" name="Title 1"/>
          <p:cNvSpPr>
            <a:spLocks noGrp="1"/>
          </p:cNvSpPr>
          <p:nvPr>
            <p:ph type="title"/>
          </p:nvPr>
        </p:nvSpPr>
        <p:spPr/>
        <p:txBody>
          <a:bodyPr/>
          <a:lstStyle/>
          <a:p>
            <a:r>
              <a:rPr lang="en-CA" sz="3600" dirty="0" smtClean="0">
                <a:latin typeface="Arial Rounded MT Bold" panose="020F0704030504030204" pitchFamily="34" charset="0"/>
              </a:rPr>
              <a:t>Comparable Class Sizes </a:t>
            </a:r>
            <a:br>
              <a:rPr lang="en-CA" sz="3600" dirty="0" smtClean="0">
                <a:latin typeface="Arial Rounded MT Bold" panose="020F0704030504030204" pitchFamily="34" charset="0"/>
              </a:rPr>
            </a:br>
            <a:r>
              <a:rPr lang="en-CA" sz="3600" dirty="0" smtClean="0">
                <a:latin typeface="Arial Rounded MT Bold" panose="020F0704030504030204" pitchFamily="34" charset="0"/>
              </a:rPr>
              <a:t>2014-2015</a:t>
            </a:r>
            <a:endParaRPr lang="en-CA" sz="3600" dirty="0">
              <a:latin typeface="Arial Rounded MT Bold" panose="020F0704030504030204" pitchFamily="34" charset="0"/>
            </a:endParaRPr>
          </a:p>
        </p:txBody>
      </p:sp>
    </p:spTree>
    <p:extLst>
      <p:ext uri="{BB962C8B-B14F-4D97-AF65-F5344CB8AC3E}">
        <p14:creationId xmlns:p14="http://schemas.microsoft.com/office/powerpoint/2010/main" val="1632137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01964"/>
            <a:ext cx="8042276" cy="742568"/>
          </a:xfrm>
        </p:spPr>
        <p:txBody>
          <a:bodyPr/>
          <a:lstStyle/>
          <a:p>
            <a:r>
              <a:rPr lang="en-US" sz="3600" dirty="0" smtClean="0">
                <a:latin typeface="Arial Rounded MT Bold" pitchFamily="34" charset="0"/>
              </a:rPr>
              <a:t>Other Staff</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latin typeface="Arial Rounded MT Bold" pitchFamily="34" charset="0"/>
              </a:rPr>
              <a:t>1.0 Educational Assistant</a:t>
            </a:r>
          </a:p>
          <a:p>
            <a:r>
              <a:rPr lang="en-US" dirty="0" smtClean="0">
                <a:latin typeface="Arial Rounded MT Bold" pitchFamily="34" charset="0"/>
              </a:rPr>
              <a:t>Administrative Assistant:  36.25 hours a week</a:t>
            </a:r>
          </a:p>
          <a:p>
            <a:r>
              <a:rPr lang="en-US" dirty="0" smtClean="0">
                <a:latin typeface="Arial Rounded MT Bold" pitchFamily="34" charset="0"/>
              </a:rPr>
              <a:t>Library Assistant:  5 hours a week</a:t>
            </a:r>
          </a:p>
          <a:p>
            <a:r>
              <a:rPr lang="en-US" dirty="0" smtClean="0">
                <a:latin typeface="Arial Rounded MT Bold" pitchFamily="34" charset="0"/>
              </a:rPr>
              <a:t>Cleaning staff:  40 hours a week</a:t>
            </a:r>
            <a:endParaRPr lang="en-US" dirty="0">
              <a:latin typeface="Arial Rounded MT Bold" pitchFamily="34" charset="0"/>
            </a:endParaRPr>
          </a:p>
        </p:txBody>
      </p:sp>
    </p:spTree>
    <p:extLst>
      <p:ext uri="{BB962C8B-B14F-4D97-AF65-F5344CB8AC3E}">
        <p14:creationId xmlns:p14="http://schemas.microsoft.com/office/powerpoint/2010/main" val="16772406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646544"/>
            <a:ext cx="8042276" cy="797987"/>
          </a:xfrm>
        </p:spPr>
        <p:txBody>
          <a:bodyPr/>
          <a:lstStyle/>
          <a:p>
            <a:r>
              <a:rPr lang="en-US" sz="3600" dirty="0" smtClean="0">
                <a:latin typeface="Arial Rounded MT Bold" pitchFamily="34" charset="0"/>
              </a:rPr>
              <a:t>Delivery of Programs</a:t>
            </a:r>
            <a:endParaRPr lang="en-US" sz="3600" dirty="0">
              <a:latin typeface="Arial Rounded MT Bold" pitchFamily="34" charset="0"/>
            </a:endParaRPr>
          </a:p>
        </p:txBody>
      </p:sp>
      <p:sp>
        <p:nvSpPr>
          <p:cNvPr id="3" name="Content Placeholder 2"/>
          <p:cNvSpPr>
            <a:spLocks noGrp="1"/>
          </p:cNvSpPr>
          <p:nvPr>
            <p:ph idx="1"/>
          </p:nvPr>
        </p:nvSpPr>
        <p:spPr/>
        <p:txBody>
          <a:bodyPr>
            <a:normAutofit lnSpcReduction="10000"/>
          </a:bodyPr>
          <a:lstStyle/>
          <a:p>
            <a:pPr lvl="0"/>
            <a:r>
              <a:rPr lang="en-CA" dirty="0">
                <a:latin typeface="Arial Rounded MT Bold" panose="020F0704030504030204" pitchFamily="34" charset="0"/>
              </a:rPr>
              <a:t>Physical Education offered daily to each individual grade level by the principal </a:t>
            </a:r>
          </a:p>
          <a:p>
            <a:pPr lvl="0"/>
            <a:r>
              <a:rPr lang="en-CA" dirty="0" smtClean="0">
                <a:latin typeface="Arial Rounded MT Bold" panose="020F0704030504030204" pitchFamily="34" charset="0"/>
              </a:rPr>
              <a:t>EST – Literacy support </a:t>
            </a:r>
            <a:r>
              <a:rPr lang="en-CA" dirty="0">
                <a:latin typeface="Arial Rounded MT Bold" panose="020F0704030504030204" pitchFamily="34" charset="0"/>
              </a:rPr>
              <a:t>as part of a cluster of 5 schools</a:t>
            </a:r>
          </a:p>
          <a:p>
            <a:pPr lvl="0"/>
            <a:r>
              <a:rPr lang="en-CA" dirty="0" smtClean="0">
                <a:latin typeface="Arial Rounded MT Bold" panose="020F0704030504030204" pitchFamily="34" charset="0"/>
              </a:rPr>
              <a:t>EST – Numeracy support </a:t>
            </a:r>
            <a:r>
              <a:rPr lang="en-CA" dirty="0">
                <a:latin typeface="Arial Rounded MT Bold" panose="020F0704030504030204" pitchFamily="34" charset="0"/>
              </a:rPr>
              <a:t>is provided upon request</a:t>
            </a:r>
          </a:p>
          <a:p>
            <a:pPr lvl="0"/>
            <a:r>
              <a:rPr lang="en-CA" dirty="0" smtClean="0">
                <a:latin typeface="Arial Rounded MT Bold" panose="020F0704030504030204" pitchFamily="34" charset="0"/>
              </a:rPr>
              <a:t>School Intervention Worker (SIW) </a:t>
            </a:r>
            <a:r>
              <a:rPr lang="en-CA" dirty="0">
                <a:latin typeface="Arial Rounded MT Bold" panose="020F0704030504030204" pitchFamily="34" charset="0"/>
              </a:rPr>
              <a:t>support is available as part of a cluster of 4 schools</a:t>
            </a:r>
          </a:p>
          <a:p>
            <a:pPr lvl="0"/>
            <a:r>
              <a:rPr lang="en-CA" dirty="0" smtClean="0">
                <a:latin typeface="Arial Rounded MT Bold" panose="020F0704030504030204" pitchFamily="34" charset="0"/>
              </a:rPr>
              <a:t>EST – Resource is </a:t>
            </a:r>
            <a:r>
              <a:rPr lang="en-CA" dirty="0">
                <a:latin typeface="Arial Rounded MT Bold" panose="020F0704030504030204" pitchFamily="34" charset="0"/>
              </a:rPr>
              <a:t>onsite </a:t>
            </a:r>
            <a:r>
              <a:rPr lang="en-CA" dirty="0" smtClean="0">
                <a:latin typeface="Arial Rounded MT Bold" panose="020F0704030504030204" pitchFamily="34" charset="0"/>
              </a:rPr>
              <a:t>0.2 </a:t>
            </a:r>
            <a:r>
              <a:rPr lang="en-CA" dirty="0">
                <a:latin typeface="Arial Rounded MT Bold" panose="020F0704030504030204" pitchFamily="34" charset="0"/>
              </a:rPr>
              <a:t>designation</a:t>
            </a:r>
          </a:p>
          <a:p>
            <a:pPr lvl="0"/>
            <a:r>
              <a:rPr lang="en-CA" dirty="0" smtClean="0">
                <a:latin typeface="Arial Rounded MT Bold" panose="020F0704030504030204" pitchFamily="34" charset="0"/>
              </a:rPr>
              <a:t>EST – Guidance is </a:t>
            </a:r>
            <a:r>
              <a:rPr lang="en-CA" dirty="0">
                <a:latin typeface="Arial Rounded MT Bold" panose="020F0704030504030204" pitchFamily="34" charset="0"/>
              </a:rPr>
              <a:t>onsite </a:t>
            </a:r>
            <a:r>
              <a:rPr lang="en-CA" dirty="0" smtClean="0">
                <a:latin typeface="Arial Rounded MT Bold" panose="020F0704030504030204" pitchFamily="34" charset="0"/>
              </a:rPr>
              <a:t>0.1 designation</a:t>
            </a:r>
            <a:endParaRPr lang="en-US" dirty="0" smtClean="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24801362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9108"/>
            <a:ext cx="8042276" cy="1265423"/>
          </a:xfrm>
        </p:spPr>
        <p:txBody>
          <a:bodyPr>
            <a:normAutofit fontScale="90000"/>
          </a:bodyPr>
          <a:lstStyle/>
          <a:p>
            <a:r>
              <a:rPr lang="en-CA" dirty="0" smtClean="0"/>
              <a:t/>
            </a:r>
            <a:br>
              <a:rPr lang="en-CA" dirty="0" smtClean="0"/>
            </a:br>
            <a:r>
              <a:rPr lang="en-CA" sz="4000" dirty="0" smtClean="0">
                <a:latin typeface="Arial Rounded MT Bold" panose="020F0704030504030204" pitchFamily="34" charset="0"/>
              </a:rPr>
              <a:t>Special Events and Initiatives</a:t>
            </a:r>
            <a:endParaRPr lang="en-CA" sz="4000" dirty="0">
              <a:latin typeface="Arial Rounded MT Bold" panose="020F0704030504030204" pitchFamily="34" charset="0"/>
            </a:endParaRPr>
          </a:p>
        </p:txBody>
      </p:sp>
      <p:sp>
        <p:nvSpPr>
          <p:cNvPr id="3" name="Content Placeholder 2"/>
          <p:cNvSpPr>
            <a:spLocks noGrp="1"/>
          </p:cNvSpPr>
          <p:nvPr>
            <p:ph idx="1"/>
          </p:nvPr>
        </p:nvSpPr>
        <p:spPr/>
        <p:txBody>
          <a:bodyPr numCol="2">
            <a:normAutofit fontScale="25000" lnSpcReduction="20000"/>
          </a:bodyPr>
          <a:lstStyle/>
          <a:p>
            <a:pPr lvl="0"/>
            <a:r>
              <a:rPr lang="en-CA" sz="7200" dirty="0" smtClean="0">
                <a:latin typeface="Arial Rounded MT Bold" panose="020F0704030504030204" pitchFamily="34" charset="0"/>
              </a:rPr>
              <a:t>Christmas </a:t>
            </a:r>
            <a:r>
              <a:rPr lang="en-CA" sz="7200" dirty="0">
                <a:latin typeface="Arial Rounded MT Bold" panose="020F0704030504030204" pitchFamily="34" charset="0"/>
              </a:rPr>
              <a:t>Concert</a:t>
            </a:r>
          </a:p>
          <a:p>
            <a:pPr lvl="0"/>
            <a:r>
              <a:rPr lang="en-CA" sz="7200" dirty="0">
                <a:latin typeface="Arial Rounded MT Bold" panose="020F0704030504030204" pitchFamily="34" charset="0"/>
              </a:rPr>
              <a:t>Science </a:t>
            </a:r>
            <a:r>
              <a:rPr lang="en-CA" sz="7200" dirty="0" smtClean="0">
                <a:latin typeface="Arial Rounded MT Bold" panose="020F0704030504030204" pitchFamily="34" charset="0"/>
              </a:rPr>
              <a:t>Fair</a:t>
            </a:r>
            <a:endParaRPr lang="en-CA" sz="7200" dirty="0">
              <a:latin typeface="Arial Rounded MT Bold" panose="020F0704030504030204" pitchFamily="34" charset="0"/>
            </a:endParaRPr>
          </a:p>
          <a:p>
            <a:pPr lvl="0"/>
            <a:r>
              <a:rPr lang="en-CA" sz="7200" dirty="0">
                <a:latin typeface="Arial Rounded MT Bold" panose="020F0704030504030204" pitchFamily="34" charset="0"/>
              </a:rPr>
              <a:t>Reading Challenges</a:t>
            </a:r>
          </a:p>
          <a:p>
            <a:pPr lvl="0"/>
            <a:r>
              <a:rPr lang="en-CA" sz="7200" dirty="0">
                <a:latin typeface="Arial Rounded MT Bold" panose="020F0704030504030204" pitchFamily="34" charset="0"/>
              </a:rPr>
              <a:t>Enrichment clusters</a:t>
            </a:r>
          </a:p>
          <a:p>
            <a:pPr lvl="0"/>
            <a:r>
              <a:rPr lang="en-CA" sz="7200" dirty="0">
                <a:latin typeface="Arial Rounded MT Bold" panose="020F0704030504030204" pitchFamily="34" charset="0"/>
              </a:rPr>
              <a:t>Red Cross swimming lessons</a:t>
            </a:r>
          </a:p>
          <a:p>
            <a:pPr lvl="0"/>
            <a:r>
              <a:rPr lang="en-CA" sz="7200" dirty="0">
                <a:latin typeface="Arial Rounded MT Bold" panose="020F0704030504030204" pitchFamily="34" charset="0"/>
              </a:rPr>
              <a:t>Terry Fox </a:t>
            </a:r>
            <a:r>
              <a:rPr lang="en-CA" sz="7200" dirty="0" smtClean="0">
                <a:latin typeface="Arial Rounded MT Bold" panose="020F0704030504030204" pitchFamily="34" charset="0"/>
              </a:rPr>
              <a:t>Walk</a:t>
            </a:r>
            <a:endParaRPr lang="en-CA" sz="7200" dirty="0">
              <a:latin typeface="Arial Rounded MT Bold" panose="020F0704030504030204" pitchFamily="34" charset="0"/>
            </a:endParaRPr>
          </a:p>
          <a:p>
            <a:pPr lvl="0"/>
            <a:r>
              <a:rPr lang="en-CA" sz="7200" dirty="0">
                <a:latin typeface="Arial Rounded MT Bold" panose="020F0704030504030204" pitchFamily="34" charset="0"/>
              </a:rPr>
              <a:t>Family picnics</a:t>
            </a:r>
          </a:p>
          <a:p>
            <a:pPr lvl="0"/>
            <a:r>
              <a:rPr lang="en-CA" sz="7200" dirty="0">
                <a:latin typeface="Arial Rounded MT Bold" panose="020F0704030504030204" pitchFamily="34" charset="0"/>
              </a:rPr>
              <a:t>Hot lunch twice a week</a:t>
            </a:r>
          </a:p>
          <a:p>
            <a:pPr lvl="0"/>
            <a:endParaRPr lang="en-CA" sz="7200" dirty="0" smtClean="0">
              <a:latin typeface="Arial Rounded MT Bold" panose="020F0704030504030204" pitchFamily="34" charset="0"/>
            </a:endParaRPr>
          </a:p>
          <a:p>
            <a:pPr lvl="0"/>
            <a:r>
              <a:rPr lang="en-CA" sz="7200" dirty="0" smtClean="0">
                <a:latin typeface="Arial Rounded MT Bold" panose="020F0704030504030204" pitchFamily="34" charset="0"/>
              </a:rPr>
              <a:t>Cultural </a:t>
            </a:r>
            <a:r>
              <a:rPr lang="en-CA" sz="7200" dirty="0">
                <a:latin typeface="Arial Rounded MT Bold" panose="020F0704030504030204" pitchFamily="34" charset="0"/>
              </a:rPr>
              <a:t>events: TNB productions, Playhouse, Kings Landing , Saint Martins</a:t>
            </a:r>
          </a:p>
          <a:p>
            <a:pPr lvl="0"/>
            <a:r>
              <a:rPr lang="en-CA" sz="7200" dirty="0">
                <a:latin typeface="Arial Rounded MT Bold" panose="020F0704030504030204" pitchFamily="34" charset="0"/>
              </a:rPr>
              <a:t>Jump Rope for Heart</a:t>
            </a:r>
          </a:p>
          <a:p>
            <a:pPr lvl="0"/>
            <a:r>
              <a:rPr lang="en-CA" sz="7200" dirty="0">
                <a:latin typeface="Arial Rounded MT Bold" panose="020F0704030504030204" pitchFamily="34" charset="0"/>
              </a:rPr>
              <a:t>Canteen days</a:t>
            </a:r>
          </a:p>
          <a:p>
            <a:pPr lvl="0"/>
            <a:r>
              <a:rPr lang="en-CA" sz="7200" dirty="0" smtClean="0">
                <a:latin typeface="Arial Rounded MT Bold" panose="020F0704030504030204" pitchFamily="34" charset="0"/>
              </a:rPr>
              <a:t>Coles Island School </a:t>
            </a:r>
            <a:r>
              <a:rPr lang="en-CA" sz="7200" dirty="0">
                <a:latin typeface="Arial Rounded MT Bold" panose="020F0704030504030204" pitchFamily="34" charset="0"/>
              </a:rPr>
              <a:t>scholarships for students pursuing further education </a:t>
            </a:r>
          </a:p>
          <a:p>
            <a:pPr lvl="0"/>
            <a:r>
              <a:rPr lang="en-CA" sz="7200" dirty="0">
                <a:latin typeface="Arial Rounded MT Bold" panose="020F0704030504030204" pitchFamily="34" charset="0"/>
              </a:rPr>
              <a:t>Waste </a:t>
            </a:r>
            <a:r>
              <a:rPr lang="en-CA" sz="7200" dirty="0" smtClean="0">
                <a:latin typeface="Arial Rounded MT Bold" panose="020F0704030504030204" pitchFamily="34" charset="0"/>
              </a:rPr>
              <a:t>Reduction Week</a:t>
            </a:r>
            <a:endParaRPr lang="en-CA" sz="7200" dirty="0">
              <a:latin typeface="Arial Rounded MT Bold" panose="020F0704030504030204" pitchFamily="34" charset="0"/>
            </a:endParaRPr>
          </a:p>
          <a:p>
            <a:pPr lvl="0"/>
            <a:r>
              <a:rPr lang="en-CA" sz="7200" dirty="0" smtClean="0">
                <a:latin typeface="Arial Rounded MT Bold" panose="020F0704030504030204" pitchFamily="34" charset="0"/>
              </a:rPr>
              <a:t>School – wide brunch</a:t>
            </a:r>
            <a:endParaRPr lang="en-CA" sz="7200" dirty="0">
              <a:latin typeface="Arial Rounded MT Bold" panose="020F0704030504030204" pitchFamily="34" charset="0"/>
            </a:endParaRPr>
          </a:p>
        </p:txBody>
      </p:sp>
    </p:spTree>
    <p:extLst>
      <p:ext uri="{BB962C8B-B14F-4D97-AF65-F5344CB8AC3E}">
        <p14:creationId xmlns:p14="http://schemas.microsoft.com/office/powerpoint/2010/main" val="36559193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20395"/>
            <a:ext cx="8042276" cy="1336956"/>
          </a:xfrm>
        </p:spPr>
        <p:txBody>
          <a:bodyPr/>
          <a:lstStyle/>
          <a:p>
            <a:r>
              <a:rPr lang="en-US" sz="4400" b="1" dirty="0" smtClean="0">
                <a:latin typeface="Arial Rounded MT Bold" pitchFamily="34" charset="0"/>
              </a:rPr>
              <a:t>Provincial Assessment Data</a:t>
            </a:r>
            <a:endParaRPr lang="en-US" sz="4400" b="1" dirty="0">
              <a:latin typeface="Arial Rounded MT Bold" pitchFamily="34" charset="0"/>
            </a:endParaRPr>
          </a:p>
        </p:txBody>
      </p:sp>
    </p:spTree>
    <p:extLst>
      <p:ext uri="{BB962C8B-B14F-4D97-AF65-F5344CB8AC3E}">
        <p14:creationId xmlns:p14="http://schemas.microsoft.com/office/powerpoint/2010/main" val="978630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99620"/>
            <a:ext cx="8042276" cy="944911"/>
          </a:xfrm>
        </p:spPr>
        <p:txBody>
          <a:bodyPr>
            <a:normAutofit fontScale="90000"/>
          </a:bodyPr>
          <a:lstStyle/>
          <a:p>
            <a:r>
              <a:rPr lang="en-US" dirty="0" smtClean="0"/>
              <a:t/>
            </a:r>
            <a:br>
              <a:rPr lang="en-US" dirty="0" smtClean="0"/>
            </a:br>
            <a:r>
              <a:rPr lang="en-US" dirty="0" smtClean="0"/>
              <a:t> </a:t>
            </a:r>
            <a:r>
              <a:rPr lang="en-US" sz="4000" dirty="0" smtClean="0">
                <a:latin typeface="Arial Rounded MT Bold" panose="020F0704030504030204" pitchFamily="34" charset="0"/>
              </a:rPr>
              <a:t>Provincial Assessment Results</a:t>
            </a:r>
            <a:endParaRPr lang="en-US" sz="4000" dirty="0">
              <a:latin typeface="Arial Rounded MT Bold" panose="020F0704030504030204" pitchFamily="34" charset="0"/>
            </a:endParaRPr>
          </a:p>
        </p:txBody>
      </p:sp>
      <p:sp>
        <p:nvSpPr>
          <p:cNvPr id="4" name="Content Placeholder 3"/>
          <p:cNvSpPr>
            <a:spLocks noGrp="1"/>
          </p:cNvSpPr>
          <p:nvPr>
            <p:ph idx="1"/>
          </p:nvPr>
        </p:nvSpPr>
        <p:spPr/>
        <p:txBody>
          <a:bodyPr/>
          <a:lstStyle/>
          <a:p>
            <a:pPr marL="0" indent="0" algn="ctr">
              <a:buNone/>
            </a:pPr>
            <a:r>
              <a:rPr lang="en-US" sz="2400" dirty="0" smtClean="0"/>
              <a:t>Grade 2 Reading </a:t>
            </a:r>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715407933"/>
              </p:ext>
            </p:extLst>
          </p:nvPr>
        </p:nvGraphicFramePr>
        <p:xfrm>
          <a:off x="1339392" y="2355130"/>
          <a:ext cx="6629400" cy="3581400"/>
        </p:xfrm>
        <a:graphic>
          <a:graphicData uri="http://schemas.openxmlformats.org/drawingml/2006/table">
            <a:tbl>
              <a:tblPr firstRow="1" bandRow="1">
                <a:tableStyleId>{5C22544A-7EE6-4342-B048-85BDC9FD1C3A}</a:tableStyleId>
              </a:tblPr>
              <a:tblGrid>
                <a:gridCol w="1657350"/>
                <a:gridCol w="1657350"/>
                <a:gridCol w="1657350"/>
                <a:gridCol w="1657350"/>
              </a:tblGrid>
              <a:tr h="533400">
                <a:tc>
                  <a:txBody>
                    <a:bodyPr/>
                    <a:lstStyle/>
                    <a:p>
                      <a:pPr algn="ctr"/>
                      <a:r>
                        <a:rPr lang="en-US" dirty="0" smtClean="0"/>
                        <a:t>Year</a:t>
                      </a:r>
                      <a:endParaRPr lang="en-US" dirty="0"/>
                    </a:p>
                  </a:txBody>
                  <a:tcPr/>
                </a:tc>
                <a:tc>
                  <a:txBody>
                    <a:bodyPr/>
                    <a:lstStyle/>
                    <a:p>
                      <a:pPr algn="ctr"/>
                      <a:r>
                        <a:rPr lang="en-US" dirty="0" smtClean="0"/>
                        <a:t>Coles Island </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533400">
                <a:tc>
                  <a:txBody>
                    <a:bodyPr/>
                    <a:lstStyle/>
                    <a:p>
                      <a:pPr algn="ctr"/>
                      <a:r>
                        <a:rPr lang="en-US" dirty="0" smtClean="0"/>
                        <a:t>2009-10</a:t>
                      </a:r>
                      <a:endParaRPr lang="en-US" dirty="0"/>
                    </a:p>
                  </a:txBody>
                  <a:tcPr/>
                </a:tc>
                <a:tc>
                  <a:txBody>
                    <a:bodyPr/>
                    <a:lstStyle/>
                    <a:p>
                      <a:pPr algn="ctr"/>
                      <a:r>
                        <a:rPr lang="en-US" dirty="0" smtClean="0"/>
                        <a:t>66.7%</a:t>
                      </a:r>
                      <a:endParaRPr lang="en-US" dirty="0"/>
                    </a:p>
                  </a:txBody>
                  <a:tcPr/>
                </a:tc>
                <a:tc>
                  <a:txBody>
                    <a:bodyPr/>
                    <a:lstStyle/>
                    <a:p>
                      <a:pPr algn="ctr"/>
                      <a:r>
                        <a:rPr lang="en-US" dirty="0" smtClean="0"/>
                        <a:t>87.4%</a:t>
                      </a:r>
                      <a:endParaRPr lang="en-US" dirty="0"/>
                    </a:p>
                  </a:txBody>
                  <a:tcPr/>
                </a:tc>
                <a:tc>
                  <a:txBody>
                    <a:bodyPr/>
                    <a:lstStyle/>
                    <a:p>
                      <a:pPr algn="ctr"/>
                      <a:r>
                        <a:rPr lang="en-US" dirty="0" smtClean="0"/>
                        <a:t>83.6%</a:t>
                      </a:r>
                      <a:endParaRPr lang="en-US" dirty="0"/>
                    </a:p>
                  </a:txBody>
                  <a:tcPr/>
                </a:tc>
              </a:tr>
              <a:tr h="533400">
                <a:tc>
                  <a:txBody>
                    <a:bodyPr/>
                    <a:lstStyle/>
                    <a:p>
                      <a:pPr algn="ctr"/>
                      <a:r>
                        <a:rPr lang="en-US" dirty="0" smtClean="0"/>
                        <a:t>2010-11</a:t>
                      </a:r>
                      <a:endParaRPr lang="en-US" dirty="0"/>
                    </a:p>
                  </a:txBody>
                  <a:tcPr/>
                </a:tc>
                <a:tc>
                  <a:txBody>
                    <a:bodyPr/>
                    <a:lstStyle/>
                    <a:p>
                      <a:pPr algn="ctr"/>
                      <a:r>
                        <a:rPr lang="en-US" dirty="0" smtClean="0"/>
                        <a:t>100.0%</a:t>
                      </a:r>
                      <a:endParaRPr lang="en-US" dirty="0"/>
                    </a:p>
                  </a:txBody>
                  <a:tcPr/>
                </a:tc>
                <a:tc>
                  <a:txBody>
                    <a:bodyPr/>
                    <a:lstStyle/>
                    <a:p>
                      <a:pPr algn="ctr"/>
                      <a:r>
                        <a:rPr lang="en-US" dirty="0" smtClean="0"/>
                        <a:t>83.5%</a:t>
                      </a:r>
                      <a:endParaRPr lang="en-US" dirty="0"/>
                    </a:p>
                  </a:txBody>
                  <a:tcPr/>
                </a:tc>
                <a:tc>
                  <a:txBody>
                    <a:bodyPr/>
                    <a:lstStyle/>
                    <a:p>
                      <a:pPr algn="ctr"/>
                      <a:r>
                        <a:rPr lang="en-US" dirty="0" smtClean="0"/>
                        <a:t>80.3%</a:t>
                      </a:r>
                      <a:endParaRPr lang="en-US" dirty="0"/>
                    </a:p>
                  </a:txBody>
                  <a:tcPr/>
                </a:tc>
              </a:tr>
              <a:tr h="533400">
                <a:tc>
                  <a:txBody>
                    <a:bodyPr/>
                    <a:lstStyle/>
                    <a:p>
                      <a:pPr algn="ctr"/>
                      <a:r>
                        <a:rPr lang="en-US" dirty="0" smtClean="0"/>
                        <a:t>2011-12</a:t>
                      </a:r>
                      <a:endParaRPr lang="en-US" dirty="0"/>
                    </a:p>
                  </a:txBody>
                  <a:tcPr/>
                </a:tc>
                <a:tc>
                  <a:txBody>
                    <a:bodyPr/>
                    <a:lstStyle/>
                    <a:p>
                      <a:pPr algn="ctr"/>
                      <a:r>
                        <a:rPr lang="en-US" dirty="0" smtClean="0"/>
                        <a:t>57.2%</a:t>
                      </a:r>
                      <a:endParaRPr lang="en-US" dirty="0"/>
                    </a:p>
                  </a:txBody>
                  <a:tcPr/>
                </a:tc>
                <a:tc>
                  <a:txBody>
                    <a:bodyPr/>
                    <a:lstStyle/>
                    <a:p>
                      <a:pPr algn="ctr"/>
                      <a:r>
                        <a:rPr lang="en-US" dirty="0" smtClean="0"/>
                        <a:t>78.0%</a:t>
                      </a:r>
                      <a:endParaRPr lang="en-US" dirty="0"/>
                    </a:p>
                  </a:txBody>
                  <a:tcPr/>
                </a:tc>
                <a:tc>
                  <a:txBody>
                    <a:bodyPr/>
                    <a:lstStyle/>
                    <a:p>
                      <a:pPr algn="ctr"/>
                      <a:r>
                        <a:rPr lang="en-US" dirty="0" smtClean="0"/>
                        <a:t>79.1%</a:t>
                      </a:r>
                      <a:endParaRPr lang="en-US" dirty="0"/>
                    </a:p>
                  </a:txBody>
                  <a:tcPr/>
                </a:tc>
              </a:tr>
              <a:tr h="533400">
                <a:tc>
                  <a:txBody>
                    <a:bodyPr/>
                    <a:lstStyle/>
                    <a:p>
                      <a:pPr algn="ctr"/>
                      <a:r>
                        <a:rPr lang="en-US" dirty="0" smtClean="0"/>
                        <a:t>2012-13</a:t>
                      </a:r>
                      <a:endParaRPr lang="en-US" dirty="0"/>
                    </a:p>
                  </a:txBody>
                  <a:tcPr/>
                </a:tc>
                <a:tc>
                  <a:txBody>
                    <a:bodyPr/>
                    <a:lstStyle/>
                    <a:p>
                      <a:pPr algn="ctr"/>
                      <a:r>
                        <a:rPr lang="en-US" dirty="0" smtClean="0"/>
                        <a:t>50.0%</a:t>
                      </a:r>
                      <a:endParaRPr lang="en-US" dirty="0"/>
                    </a:p>
                  </a:txBody>
                  <a:tcPr/>
                </a:tc>
                <a:tc>
                  <a:txBody>
                    <a:bodyPr/>
                    <a:lstStyle/>
                    <a:p>
                      <a:pPr algn="ctr"/>
                      <a:r>
                        <a:rPr lang="en-US" dirty="0" smtClean="0"/>
                        <a:t>80.3%</a:t>
                      </a:r>
                      <a:endParaRPr lang="en-US" dirty="0"/>
                    </a:p>
                  </a:txBody>
                  <a:tcPr/>
                </a:tc>
                <a:tc>
                  <a:txBody>
                    <a:bodyPr/>
                    <a:lstStyle/>
                    <a:p>
                      <a:pPr algn="ctr"/>
                      <a:r>
                        <a:rPr lang="en-US" dirty="0" smtClean="0"/>
                        <a:t>79.5%</a:t>
                      </a:r>
                      <a:endParaRPr lang="en-US" dirty="0"/>
                    </a:p>
                  </a:txBody>
                  <a:tcPr/>
                </a:tc>
              </a:tr>
              <a:tr h="533400">
                <a:tc>
                  <a:txBody>
                    <a:bodyPr/>
                    <a:lstStyle/>
                    <a:p>
                      <a:pPr algn="ctr"/>
                      <a:r>
                        <a:rPr lang="en-US" dirty="0" smtClean="0"/>
                        <a:t>2013-14</a:t>
                      </a:r>
                      <a:endParaRPr lang="en-US" dirty="0"/>
                    </a:p>
                  </a:txBody>
                  <a:tcPr/>
                </a:tc>
                <a:tc>
                  <a:txBody>
                    <a:bodyPr/>
                    <a:lstStyle/>
                    <a:p>
                      <a:pPr algn="ctr"/>
                      <a:r>
                        <a:rPr lang="en-US" dirty="0" smtClean="0"/>
                        <a:t>Class</a:t>
                      </a:r>
                      <a:r>
                        <a:rPr lang="en-US" baseline="0" dirty="0" smtClean="0"/>
                        <a:t> Size too small to allow us to report</a:t>
                      </a:r>
                      <a:endParaRPr lang="en-US" dirty="0"/>
                    </a:p>
                  </a:txBody>
                  <a:tcPr/>
                </a:tc>
                <a:tc>
                  <a:txBody>
                    <a:bodyPr/>
                    <a:lstStyle/>
                    <a:p>
                      <a:pPr algn="ctr"/>
                      <a:r>
                        <a:rPr lang="en-US" dirty="0" smtClean="0"/>
                        <a:t>76.8%</a:t>
                      </a:r>
                      <a:endParaRPr lang="en-US" dirty="0"/>
                    </a:p>
                  </a:txBody>
                  <a:tcPr/>
                </a:tc>
                <a:tc>
                  <a:txBody>
                    <a:bodyPr/>
                    <a:lstStyle/>
                    <a:p>
                      <a:pPr algn="ctr"/>
                      <a:r>
                        <a:rPr lang="en-US" dirty="0" smtClean="0"/>
                        <a:t>77.5%</a:t>
                      </a:r>
                      <a:endParaRPr lang="en-US" dirty="0"/>
                    </a:p>
                  </a:txBody>
                  <a:tcPr/>
                </a:tc>
              </a:tr>
            </a:tbl>
          </a:graphicData>
        </a:graphic>
      </p:graphicFrame>
    </p:spTree>
    <p:extLst>
      <p:ext uri="{BB962C8B-B14F-4D97-AF65-F5344CB8AC3E}">
        <p14:creationId xmlns:p14="http://schemas.microsoft.com/office/powerpoint/2010/main" val="14875997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593130"/>
            <a:ext cx="8229600" cy="4315905"/>
          </a:xfrm>
        </p:spPr>
        <p:txBody>
          <a:bodyPr>
            <a:normAutofit/>
          </a:bodyPr>
          <a:lstStyle/>
          <a:p>
            <a:pPr marL="0" indent="0" algn="ctr">
              <a:buNone/>
            </a:pPr>
            <a:r>
              <a:rPr lang="en-US" sz="2400" dirty="0" smtClean="0"/>
              <a:t>Grade 4 Reading</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936075488"/>
              </p:ext>
            </p:extLst>
          </p:nvPr>
        </p:nvGraphicFramePr>
        <p:xfrm>
          <a:off x="1385740" y="2326064"/>
          <a:ext cx="6577160" cy="1981200"/>
        </p:xfrm>
        <a:graphic>
          <a:graphicData uri="http://schemas.openxmlformats.org/drawingml/2006/table">
            <a:tbl>
              <a:tblPr firstRow="1" bandRow="1">
                <a:tableStyleId>{5C22544A-7EE6-4342-B048-85BDC9FD1C3A}</a:tableStyleId>
              </a:tblPr>
              <a:tblGrid>
                <a:gridCol w="1490810"/>
                <a:gridCol w="1695450"/>
                <a:gridCol w="1695450"/>
                <a:gridCol w="1695450"/>
              </a:tblGrid>
              <a:tr h="495300">
                <a:tc>
                  <a:txBody>
                    <a:bodyPr/>
                    <a:lstStyle/>
                    <a:p>
                      <a:pPr algn="ctr"/>
                      <a:r>
                        <a:rPr lang="en-US" dirty="0" smtClean="0"/>
                        <a:t>Year</a:t>
                      </a:r>
                      <a:endParaRPr lang="en-US" dirty="0"/>
                    </a:p>
                  </a:txBody>
                  <a:tcPr/>
                </a:tc>
                <a:tc>
                  <a:txBody>
                    <a:bodyPr/>
                    <a:lstStyle/>
                    <a:p>
                      <a:pPr algn="ctr"/>
                      <a:r>
                        <a:rPr lang="en-US" dirty="0" smtClean="0"/>
                        <a:t>Coles Island</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495300">
                <a:tc>
                  <a:txBody>
                    <a:bodyPr/>
                    <a:lstStyle/>
                    <a:p>
                      <a:pPr algn="ctr"/>
                      <a:r>
                        <a:rPr lang="en-US" dirty="0" smtClean="0"/>
                        <a:t>2009-10</a:t>
                      </a:r>
                      <a:endParaRPr lang="en-US" dirty="0"/>
                    </a:p>
                  </a:txBody>
                  <a:tcPr/>
                </a:tc>
                <a:tc>
                  <a:txBody>
                    <a:bodyPr/>
                    <a:lstStyle/>
                    <a:p>
                      <a:pPr algn="ctr"/>
                      <a:r>
                        <a:rPr lang="en-US" dirty="0" smtClean="0"/>
                        <a:t>90.0%</a:t>
                      </a:r>
                      <a:endParaRPr lang="en-US" dirty="0"/>
                    </a:p>
                  </a:txBody>
                  <a:tcPr/>
                </a:tc>
                <a:tc>
                  <a:txBody>
                    <a:bodyPr/>
                    <a:lstStyle/>
                    <a:p>
                      <a:pPr algn="ctr"/>
                      <a:r>
                        <a:rPr lang="en-US" dirty="0" smtClean="0"/>
                        <a:t>89.0%</a:t>
                      </a:r>
                      <a:endParaRPr lang="en-US" dirty="0"/>
                    </a:p>
                  </a:txBody>
                  <a:tcPr/>
                </a:tc>
                <a:tc>
                  <a:txBody>
                    <a:bodyPr/>
                    <a:lstStyle/>
                    <a:p>
                      <a:pPr algn="ctr"/>
                      <a:r>
                        <a:rPr lang="en-US" dirty="0" smtClean="0"/>
                        <a:t>83.4%</a:t>
                      </a:r>
                      <a:endParaRPr lang="en-US" dirty="0"/>
                    </a:p>
                  </a:txBody>
                  <a:tcPr/>
                </a:tc>
              </a:tr>
              <a:tr h="495300">
                <a:tc>
                  <a:txBody>
                    <a:bodyPr/>
                    <a:lstStyle/>
                    <a:p>
                      <a:pPr algn="ctr"/>
                      <a:r>
                        <a:rPr lang="en-US" dirty="0" smtClean="0"/>
                        <a:t>2010-11</a:t>
                      </a:r>
                      <a:endParaRPr lang="en-US" dirty="0"/>
                    </a:p>
                  </a:txBody>
                  <a:tcPr/>
                </a:tc>
                <a:tc>
                  <a:txBody>
                    <a:bodyPr/>
                    <a:lstStyle/>
                    <a:p>
                      <a:pPr algn="ctr"/>
                      <a:r>
                        <a:rPr lang="en-US" dirty="0" smtClean="0"/>
                        <a:t>75.0%</a:t>
                      </a:r>
                      <a:endParaRPr lang="en-US" dirty="0"/>
                    </a:p>
                  </a:txBody>
                  <a:tcPr/>
                </a:tc>
                <a:tc>
                  <a:txBody>
                    <a:bodyPr/>
                    <a:lstStyle/>
                    <a:p>
                      <a:pPr algn="ctr"/>
                      <a:r>
                        <a:rPr lang="en-US" dirty="0" smtClean="0"/>
                        <a:t>86.8%</a:t>
                      </a:r>
                      <a:endParaRPr lang="en-US" dirty="0"/>
                    </a:p>
                  </a:txBody>
                  <a:tcPr/>
                </a:tc>
                <a:tc>
                  <a:txBody>
                    <a:bodyPr/>
                    <a:lstStyle/>
                    <a:p>
                      <a:pPr algn="ctr"/>
                      <a:r>
                        <a:rPr lang="en-US" dirty="0" smtClean="0"/>
                        <a:t>80.5%</a:t>
                      </a:r>
                      <a:endParaRPr lang="en-US" dirty="0"/>
                    </a:p>
                  </a:txBody>
                  <a:tcPr/>
                </a:tc>
              </a:tr>
              <a:tr h="495300">
                <a:tc>
                  <a:txBody>
                    <a:bodyPr/>
                    <a:lstStyle/>
                    <a:p>
                      <a:pPr algn="ctr"/>
                      <a:r>
                        <a:rPr lang="en-US" dirty="0" smtClean="0"/>
                        <a:t>2011-12</a:t>
                      </a:r>
                      <a:endParaRPr lang="en-US" dirty="0"/>
                    </a:p>
                  </a:txBody>
                  <a:tcPr/>
                </a:tc>
                <a:tc>
                  <a:txBody>
                    <a:bodyPr/>
                    <a:lstStyle/>
                    <a:p>
                      <a:pPr algn="ctr"/>
                      <a:r>
                        <a:rPr lang="en-US" dirty="0" smtClean="0"/>
                        <a:t>70.0%</a:t>
                      </a:r>
                      <a:endParaRPr lang="en-US" dirty="0"/>
                    </a:p>
                  </a:txBody>
                  <a:tcPr/>
                </a:tc>
                <a:tc>
                  <a:txBody>
                    <a:bodyPr/>
                    <a:lstStyle/>
                    <a:p>
                      <a:pPr algn="ctr"/>
                      <a:r>
                        <a:rPr lang="en-US" dirty="0" smtClean="0"/>
                        <a:t>77.5%</a:t>
                      </a:r>
                      <a:endParaRPr lang="en-US" dirty="0"/>
                    </a:p>
                  </a:txBody>
                  <a:tcPr/>
                </a:tc>
                <a:tc>
                  <a:txBody>
                    <a:bodyPr/>
                    <a:lstStyle/>
                    <a:p>
                      <a:pPr algn="ctr"/>
                      <a:r>
                        <a:rPr lang="en-US" dirty="0" smtClean="0"/>
                        <a:t>77.1%</a:t>
                      </a:r>
                      <a:endParaRPr lang="en-US" dirty="0"/>
                    </a:p>
                  </a:txBody>
                  <a:tcPr/>
                </a:tc>
              </a:tr>
            </a:tbl>
          </a:graphicData>
        </a:graphic>
      </p:graphicFrame>
      <p:sp>
        <p:nvSpPr>
          <p:cNvPr id="5" name="TextBox 4"/>
          <p:cNvSpPr txBox="1"/>
          <p:nvPr/>
        </p:nvSpPr>
        <p:spPr>
          <a:xfrm>
            <a:off x="685800" y="5334000"/>
            <a:ext cx="3962400" cy="369332"/>
          </a:xfrm>
          <a:prstGeom prst="rect">
            <a:avLst/>
          </a:prstGeom>
          <a:noFill/>
        </p:spPr>
        <p:txBody>
          <a:bodyPr wrap="square" rtlCol="0">
            <a:spAutoFit/>
          </a:bodyPr>
          <a:lstStyle/>
          <a:p>
            <a:endParaRPr lang="en-US" dirty="0"/>
          </a:p>
        </p:txBody>
      </p:sp>
      <p:sp>
        <p:nvSpPr>
          <p:cNvPr id="10" name="TextBox 9"/>
          <p:cNvSpPr txBox="1"/>
          <p:nvPr/>
        </p:nvSpPr>
        <p:spPr>
          <a:xfrm>
            <a:off x="1181100" y="5041612"/>
            <a:ext cx="3557244" cy="738664"/>
          </a:xfrm>
          <a:prstGeom prst="rect">
            <a:avLst/>
          </a:prstGeom>
          <a:noFill/>
        </p:spPr>
        <p:txBody>
          <a:bodyPr wrap="square" rtlCol="0">
            <a:spAutoFit/>
          </a:bodyPr>
          <a:lstStyle/>
          <a:p>
            <a:r>
              <a:rPr lang="en-US" sz="1400" dirty="0" smtClean="0">
                <a:latin typeface="Arial Rounded MT Bold" panose="020F0704030504030204" pitchFamily="34" charset="0"/>
              </a:rPr>
              <a:t>Results not available after 2011-12  due to changes in the Provincial Assessment system. </a:t>
            </a:r>
            <a:endParaRPr lang="en-US" sz="1400" dirty="0">
              <a:latin typeface="Arial Rounded MT Bold" panose="020F0704030504030204" pitchFamily="34" charset="0"/>
            </a:endParaRPr>
          </a:p>
        </p:txBody>
      </p:sp>
      <p:sp>
        <p:nvSpPr>
          <p:cNvPr id="7" name="Title 1"/>
          <p:cNvSpPr txBox="1">
            <a:spLocks/>
          </p:cNvSpPr>
          <p:nvPr/>
        </p:nvSpPr>
        <p:spPr>
          <a:xfrm>
            <a:off x="549275" y="499620"/>
            <a:ext cx="8042276" cy="944911"/>
          </a:xfrm>
          <a:prstGeom prst="rect">
            <a:avLst/>
          </a:prstGeom>
        </p:spPr>
        <p:txBody>
          <a:bodyPr>
            <a:normAutofit fontScale="67500" lnSpcReduction="20000"/>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
            </a:r>
            <a:br>
              <a:rPr lang="en-US" dirty="0" smtClean="0"/>
            </a:br>
            <a:r>
              <a:rPr lang="en-US" dirty="0" smtClean="0"/>
              <a:t> </a:t>
            </a:r>
            <a:r>
              <a:rPr lang="en-US" sz="5300" dirty="0" smtClean="0">
                <a:latin typeface="Arial Rounded MT Bold" panose="020F0704030504030204" pitchFamily="34" charset="0"/>
              </a:rPr>
              <a:t>Provincial Assessment Results</a:t>
            </a:r>
            <a:endParaRPr lang="en-US" sz="5300" dirty="0">
              <a:latin typeface="Arial Rounded MT Bold" panose="020F0704030504030204" pitchFamily="34" charset="0"/>
            </a:endParaRPr>
          </a:p>
        </p:txBody>
      </p:sp>
    </p:spTree>
    <p:extLst>
      <p:ext uri="{BB962C8B-B14F-4D97-AF65-F5344CB8AC3E}">
        <p14:creationId xmlns:p14="http://schemas.microsoft.com/office/powerpoint/2010/main" val="303871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78873" y="1630837"/>
            <a:ext cx="8229600" cy="3758581"/>
          </a:xfrm>
        </p:spPr>
        <p:txBody>
          <a:bodyPr>
            <a:normAutofit/>
          </a:bodyPr>
          <a:lstStyle/>
          <a:p>
            <a:pPr marL="0" indent="0" algn="ctr">
              <a:buNone/>
            </a:pPr>
            <a:r>
              <a:rPr lang="en-US" sz="2400" dirty="0" smtClean="0"/>
              <a:t>Grade 5 Numeracy</a:t>
            </a: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476906322"/>
              </p:ext>
            </p:extLst>
          </p:nvPr>
        </p:nvGraphicFramePr>
        <p:xfrm>
          <a:off x="1310324" y="2463800"/>
          <a:ext cx="6447936" cy="2376148"/>
        </p:xfrm>
        <a:graphic>
          <a:graphicData uri="http://schemas.openxmlformats.org/drawingml/2006/table">
            <a:tbl>
              <a:tblPr firstRow="1" bandRow="1">
                <a:tableStyleId>{5C22544A-7EE6-4342-B048-85BDC9FD1C3A}</a:tableStyleId>
              </a:tblPr>
              <a:tblGrid>
                <a:gridCol w="1611984"/>
                <a:gridCol w="1611984"/>
                <a:gridCol w="1611984"/>
                <a:gridCol w="1611984"/>
              </a:tblGrid>
              <a:tr h="547348">
                <a:tc>
                  <a:txBody>
                    <a:bodyPr/>
                    <a:lstStyle/>
                    <a:p>
                      <a:pPr algn="ctr"/>
                      <a:r>
                        <a:rPr lang="en-US" dirty="0" smtClean="0"/>
                        <a:t>Year</a:t>
                      </a:r>
                      <a:endParaRPr lang="en-US" dirty="0"/>
                    </a:p>
                  </a:txBody>
                  <a:tcPr/>
                </a:tc>
                <a:tc>
                  <a:txBody>
                    <a:bodyPr/>
                    <a:lstStyle/>
                    <a:p>
                      <a:pPr algn="ctr"/>
                      <a:r>
                        <a:rPr lang="en-US" dirty="0" smtClean="0"/>
                        <a:t>Coles Island</a:t>
                      </a:r>
                      <a:endParaRPr lang="en-US" dirty="0"/>
                    </a:p>
                  </a:txBody>
                  <a:tcPr/>
                </a:tc>
                <a:tc>
                  <a:txBody>
                    <a:bodyPr/>
                    <a:lstStyle/>
                    <a:p>
                      <a:pPr algn="ctr"/>
                      <a:r>
                        <a:rPr lang="en-US" dirty="0" smtClean="0"/>
                        <a:t>District</a:t>
                      </a:r>
                      <a:endParaRPr lang="en-US" dirty="0"/>
                    </a:p>
                  </a:txBody>
                  <a:tcPr/>
                </a:tc>
                <a:tc>
                  <a:txBody>
                    <a:bodyPr/>
                    <a:lstStyle/>
                    <a:p>
                      <a:pPr algn="ctr"/>
                      <a:r>
                        <a:rPr lang="en-US" dirty="0" smtClean="0"/>
                        <a:t>Province</a:t>
                      </a:r>
                      <a:endParaRPr lang="en-US" dirty="0"/>
                    </a:p>
                  </a:txBody>
                  <a:tcPr/>
                </a:tc>
              </a:tr>
              <a:tr h="317114">
                <a:tc>
                  <a:txBody>
                    <a:bodyPr/>
                    <a:lstStyle/>
                    <a:p>
                      <a:pPr algn="ctr"/>
                      <a:r>
                        <a:rPr lang="en-US" dirty="0" smtClean="0"/>
                        <a:t>  2009-10</a:t>
                      </a:r>
                      <a:endParaRPr lang="en-US" dirty="0"/>
                    </a:p>
                  </a:txBody>
                  <a:tcPr/>
                </a:tc>
                <a:tc>
                  <a:txBody>
                    <a:bodyPr/>
                    <a:lstStyle/>
                    <a:p>
                      <a:pPr algn="ctr"/>
                      <a:r>
                        <a:rPr lang="en-US" dirty="0" smtClean="0"/>
                        <a:t>50.0%</a:t>
                      </a:r>
                      <a:endParaRPr lang="en-US" dirty="0"/>
                    </a:p>
                  </a:txBody>
                  <a:tcPr/>
                </a:tc>
                <a:tc>
                  <a:txBody>
                    <a:bodyPr/>
                    <a:lstStyle/>
                    <a:p>
                      <a:pPr algn="ctr"/>
                      <a:r>
                        <a:rPr lang="en-US" dirty="0" smtClean="0"/>
                        <a:t>65.5%</a:t>
                      </a:r>
                      <a:endParaRPr lang="en-US" dirty="0"/>
                    </a:p>
                  </a:txBody>
                  <a:tcPr/>
                </a:tc>
                <a:tc>
                  <a:txBody>
                    <a:bodyPr/>
                    <a:lstStyle/>
                    <a:p>
                      <a:pPr algn="ctr"/>
                      <a:r>
                        <a:rPr lang="en-US" dirty="0" smtClean="0"/>
                        <a:t>59.4%</a:t>
                      </a:r>
                      <a:endParaRPr lang="en-US" dirty="0"/>
                    </a:p>
                  </a:txBody>
                  <a:tcPr/>
                </a:tc>
              </a:tr>
              <a:tr h="317114">
                <a:tc>
                  <a:txBody>
                    <a:bodyPr/>
                    <a:lstStyle/>
                    <a:p>
                      <a:pPr algn="ctr"/>
                      <a:r>
                        <a:rPr lang="en-US" dirty="0" smtClean="0"/>
                        <a:t>2010-11</a:t>
                      </a:r>
                      <a:endParaRPr lang="en-US" dirty="0"/>
                    </a:p>
                  </a:txBody>
                  <a:tcPr/>
                </a:tc>
                <a:tc>
                  <a:txBody>
                    <a:bodyPr/>
                    <a:lstStyle/>
                    <a:p>
                      <a:pPr algn="ctr"/>
                      <a:r>
                        <a:rPr lang="en-US" dirty="0" smtClean="0"/>
                        <a:t>40.0%</a:t>
                      </a:r>
                      <a:endParaRPr lang="en-US" dirty="0"/>
                    </a:p>
                  </a:txBody>
                  <a:tcPr/>
                </a:tc>
                <a:tc>
                  <a:txBody>
                    <a:bodyPr/>
                    <a:lstStyle/>
                    <a:p>
                      <a:pPr algn="ctr"/>
                      <a:r>
                        <a:rPr lang="en-US" dirty="0" smtClean="0"/>
                        <a:t>64.3%</a:t>
                      </a:r>
                      <a:endParaRPr lang="en-US" dirty="0"/>
                    </a:p>
                  </a:txBody>
                  <a:tcPr/>
                </a:tc>
                <a:tc>
                  <a:txBody>
                    <a:bodyPr/>
                    <a:lstStyle/>
                    <a:p>
                      <a:pPr algn="ctr"/>
                      <a:r>
                        <a:rPr lang="en-US" dirty="0" smtClean="0"/>
                        <a:t>60.8%</a:t>
                      </a:r>
                      <a:endParaRPr lang="en-US" dirty="0"/>
                    </a:p>
                  </a:txBody>
                  <a:tcPr/>
                </a:tc>
              </a:tr>
              <a:tr h="317114">
                <a:tc>
                  <a:txBody>
                    <a:bodyPr/>
                    <a:lstStyle/>
                    <a:p>
                      <a:pPr algn="ctr"/>
                      <a:r>
                        <a:rPr lang="en-US" dirty="0" smtClean="0"/>
                        <a:t>2011-12</a:t>
                      </a:r>
                      <a:endParaRPr lang="en-US" dirty="0"/>
                    </a:p>
                  </a:txBody>
                  <a:tcPr/>
                </a:tc>
                <a:tc>
                  <a:txBody>
                    <a:bodyPr/>
                    <a:lstStyle/>
                    <a:p>
                      <a:pPr algn="ctr"/>
                      <a:r>
                        <a:rPr lang="en-US" dirty="0" smtClean="0"/>
                        <a:t>66.7%</a:t>
                      </a:r>
                      <a:endParaRPr lang="en-US" dirty="0"/>
                    </a:p>
                  </a:txBody>
                  <a:tcPr/>
                </a:tc>
                <a:tc>
                  <a:txBody>
                    <a:bodyPr/>
                    <a:lstStyle/>
                    <a:p>
                      <a:pPr algn="ctr"/>
                      <a:r>
                        <a:rPr lang="en-US" dirty="0" smtClean="0"/>
                        <a:t>69.9%</a:t>
                      </a:r>
                      <a:endParaRPr lang="en-US" dirty="0"/>
                    </a:p>
                  </a:txBody>
                  <a:tcPr/>
                </a:tc>
                <a:tc>
                  <a:txBody>
                    <a:bodyPr/>
                    <a:lstStyle/>
                    <a:p>
                      <a:pPr algn="ctr"/>
                      <a:r>
                        <a:rPr lang="en-US" dirty="0" smtClean="0"/>
                        <a:t>63.7%</a:t>
                      </a:r>
                      <a:endParaRPr lang="en-US" dirty="0"/>
                    </a:p>
                  </a:txBody>
                  <a:tcPr/>
                </a:tc>
              </a:tr>
              <a:tr h="317114">
                <a:tc>
                  <a:txBody>
                    <a:bodyPr/>
                    <a:lstStyle/>
                    <a:p>
                      <a:pPr algn="ctr"/>
                      <a:r>
                        <a:rPr lang="en-US" dirty="0" smtClean="0"/>
                        <a:t>2012-13</a:t>
                      </a:r>
                      <a:endParaRPr lang="en-US" dirty="0"/>
                    </a:p>
                  </a:txBody>
                  <a:tcPr/>
                </a:tc>
                <a:tc>
                  <a:txBody>
                    <a:bodyPr/>
                    <a:lstStyle/>
                    <a:p>
                      <a:pPr algn="ctr"/>
                      <a:r>
                        <a:rPr lang="en-US" dirty="0" smtClean="0"/>
                        <a:t>50.0%</a:t>
                      </a:r>
                      <a:endParaRPr lang="en-US" dirty="0"/>
                    </a:p>
                  </a:txBody>
                  <a:tcPr/>
                </a:tc>
                <a:tc>
                  <a:txBody>
                    <a:bodyPr/>
                    <a:lstStyle/>
                    <a:p>
                      <a:pPr algn="ctr"/>
                      <a:r>
                        <a:rPr lang="en-US" dirty="0" smtClean="0"/>
                        <a:t>64.0%</a:t>
                      </a:r>
                      <a:endParaRPr lang="en-US" dirty="0"/>
                    </a:p>
                  </a:txBody>
                  <a:tcPr/>
                </a:tc>
                <a:tc>
                  <a:txBody>
                    <a:bodyPr/>
                    <a:lstStyle/>
                    <a:p>
                      <a:pPr algn="ctr"/>
                      <a:r>
                        <a:rPr lang="en-US" dirty="0" smtClean="0"/>
                        <a:t>62.9%</a:t>
                      </a:r>
                      <a:endParaRPr lang="en-US" dirty="0"/>
                    </a:p>
                  </a:txBody>
                  <a:tcPr/>
                </a:tc>
              </a:tr>
              <a:tr h="317114">
                <a:tc>
                  <a:txBody>
                    <a:bodyPr/>
                    <a:lstStyle/>
                    <a:p>
                      <a:pPr algn="ctr"/>
                      <a:r>
                        <a:rPr lang="en-US" dirty="0" smtClean="0"/>
                        <a:t>2013-14</a:t>
                      </a:r>
                      <a:endParaRPr lang="en-US" dirty="0"/>
                    </a:p>
                  </a:txBody>
                  <a:tcPr/>
                </a:tc>
                <a:tc>
                  <a:txBody>
                    <a:bodyPr/>
                    <a:lstStyle/>
                    <a:p>
                      <a:pPr algn="ctr"/>
                      <a:r>
                        <a:rPr lang="en-US" dirty="0" smtClean="0"/>
                        <a:t>NA</a:t>
                      </a:r>
                      <a:endParaRPr lang="en-US" dirty="0"/>
                    </a:p>
                  </a:txBody>
                  <a:tcPr/>
                </a:tc>
                <a:tc>
                  <a:txBody>
                    <a:bodyPr/>
                    <a:lstStyle/>
                    <a:p>
                      <a:pPr algn="ctr"/>
                      <a:r>
                        <a:rPr lang="en-US" dirty="0" smtClean="0"/>
                        <a:t>60.0% *</a:t>
                      </a:r>
                      <a:endParaRPr lang="en-US" dirty="0"/>
                    </a:p>
                  </a:txBody>
                  <a:tcPr/>
                </a:tc>
                <a:tc>
                  <a:txBody>
                    <a:bodyPr/>
                    <a:lstStyle/>
                    <a:p>
                      <a:pPr algn="ctr"/>
                      <a:r>
                        <a:rPr lang="en-US" dirty="0" smtClean="0"/>
                        <a:t>59.4% *</a:t>
                      </a:r>
                      <a:endParaRPr lang="en-US" dirty="0"/>
                    </a:p>
                  </a:txBody>
                  <a:tcPr/>
                </a:tc>
              </a:tr>
            </a:tbl>
          </a:graphicData>
        </a:graphic>
      </p:graphicFrame>
      <p:sp>
        <p:nvSpPr>
          <p:cNvPr id="5" name="TextBox 4"/>
          <p:cNvSpPr txBox="1"/>
          <p:nvPr/>
        </p:nvSpPr>
        <p:spPr>
          <a:xfrm>
            <a:off x="1225484" y="5410200"/>
            <a:ext cx="3883844" cy="307777"/>
          </a:xfrm>
          <a:prstGeom prst="rect">
            <a:avLst/>
          </a:prstGeom>
          <a:noFill/>
        </p:spPr>
        <p:txBody>
          <a:bodyPr wrap="square" rtlCol="0">
            <a:spAutoFit/>
          </a:bodyPr>
          <a:lstStyle/>
          <a:p>
            <a:r>
              <a:rPr lang="en-US" sz="1400" dirty="0" smtClean="0">
                <a:latin typeface="Arial Rounded MT Bold" panose="020F0704030504030204" pitchFamily="34" charset="0"/>
              </a:rPr>
              <a:t>* Based on a 20% sample of students.</a:t>
            </a:r>
            <a:endParaRPr lang="en-US" sz="1400" dirty="0">
              <a:latin typeface="Arial Rounded MT Bold" panose="020F0704030504030204" pitchFamily="34" charset="0"/>
            </a:endParaRPr>
          </a:p>
        </p:txBody>
      </p:sp>
      <p:sp>
        <p:nvSpPr>
          <p:cNvPr id="6" name="Title 1"/>
          <p:cNvSpPr txBox="1">
            <a:spLocks/>
          </p:cNvSpPr>
          <p:nvPr/>
        </p:nvSpPr>
        <p:spPr>
          <a:xfrm>
            <a:off x="549275" y="499620"/>
            <a:ext cx="8042276" cy="944911"/>
          </a:xfrm>
          <a:prstGeom prst="rect">
            <a:avLst/>
          </a:prstGeom>
        </p:spPr>
        <p:txBody>
          <a:bodyPr>
            <a:normAutofit fontScale="67500" lnSpcReduction="20000"/>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dirty="0" smtClean="0"/>
              <a:t/>
            </a:r>
            <a:br>
              <a:rPr lang="en-US" dirty="0" smtClean="0"/>
            </a:br>
            <a:r>
              <a:rPr lang="en-US" dirty="0" smtClean="0"/>
              <a:t> </a:t>
            </a:r>
            <a:r>
              <a:rPr lang="en-US" sz="5300" dirty="0" smtClean="0">
                <a:latin typeface="Arial Rounded MT Bold" panose="020F0704030504030204" pitchFamily="34" charset="0"/>
              </a:rPr>
              <a:t>Provincial Assessment Results</a:t>
            </a:r>
            <a:endParaRPr lang="en-US" sz="5300" dirty="0">
              <a:latin typeface="Arial Rounded MT Bold" panose="020F0704030504030204" pitchFamily="34" charset="0"/>
            </a:endParaRPr>
          </a:p>
        </p:txBody>
      </p:sp>
    </p:spTree>
    <p:extLst>
      <p:ext uri="{BB962C8B-B14F-4D97-AF65-F5344CB8AC3E}">
        <p14:creationId xmlns:p14="http://schemas.microsoft.com/office/powerpoint/2010/main" val="4225308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047213"/>
            <a:ext cx="8042276" cy="1336956"/>
          </a:xfrm>
        </p:spPr>
        <p:txBody>
          <a:bodyPr/>
          <a:lstStyle/>
          <a:p>
            <a:r>
              <a:rPr lang="en-US" b="1" dirty="0" smtClean="0">
                <a:latin typeface="Arial Rounded MT Bold" pitchFamily="34" charset="0"/>
              </a:rPr>
              <a:t>Enrolment</a:t>
            </a:r>
            <a:r>
              <a:rPr lang="en-US" b="1" dirty="0" smtClean="0"/>
              <a:t> </a:t>
            </a:r>
            <a:endParaRPr lang="en-US" b="1" dirty="0"/>
          </a:p>
        </p:txBody>
      </p:sp>
    </p:spTree>
    <p:extLst>
      <p:ext uri="{BB962C8B-B14F-4D97-AF65-F5344CB8AC3E}">
        <p14:creationId xmlns:p14="http://schemas.microsoft.com/office/powerpoint/2010/main" val="41101700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Student Perception Data</a:t>
            </a:r>
            <a:endParaRPr lang="en-US" dirty="0">
              <a:latin typeface="Arial Rounded MT Bold" panose="020F0704030504030204" pitchFamily="34" charset="0"/>
            </a:endParaRPr>
          </a:p>
        </p:txBody>
      </p:sp>
      <p:sp>
        <p:nvSpPr>
          <p:cNvPr id="3" name="Content Placeholder 2"/>
          <p:cNvSpPr>
            <a:spLocks noGrp="1"/>
          </p:cNvSpPr>
          <p:nvPr>
            <p:ph idx="1"/>
          </p:nvPr>
        </p:nvSpPr>
        <p:spPr/>
        <p:txBody>
          <a:bodyPr>
            <a:normAutofit fontScale="92500"/>
          </a:bodyPr>
          <a:lstStyle/>
          <a:p>
            <a:pPr marL="0" indent="0">
              <a:buNone/>
            </a:pPr>
            <a:r>
              <a:rPr lang="en-US" dirty="0" smtClean="0"/>
              <a:t>Based on the 2013-14 Student Perception Survey Results;</a:t>
            </a:r>
          </a:p>
          <a:p>
            <a:pPr>
              <a:buFont typeface="Wingdings" panose="05000000000000000000" pitchFamily="2" charset="2"/>
              <a:buChar char="§"/>
            </a:pPr>
            <a:r>
              <a:rPr lang="en-US" dirty="0" smtClean="0"/>
              <a:t>100% of students value school outcomes and see the importance of it to their future.</a:t>
            </a:r>
          </a:p>
          <a:p>
            <a:pPr>
              <a:buFont typeface="Wingdings" panose="05000000000000000000" pitchFamily="2" charset="2"/>
              <a:buChar char="§"/>
            </a:pPr>
            <a:r>
              <a:rPr lang="en-US" dirty="0" smtClean="0"/>
              <a:t>86% of students have both a positive sense of belonging and feel safe at their school.</a:t>
            </a:r>
          </a:p>
          <a:p>
            <a:pPr>
              <a:buFont typeface="Wingdings" panose="05000000000000000000" pitchFamily="2" charset="2"/>
              <a:buChar char="§"/>
            </a:pPr>
            <a:r>
              <a:rPr lang="en-US" dirty="0"/>
              <a:t>71% of students have positive relationships with peers within the school</a:t>
            </a:r>
            <a:r>
              <a:rPr lang="en-US" dirty="0" smtClean="0"/>
              <a:t>.</a:t>
            </a:r>
            <a:endParaRPr lang="en-US" dirty="0"/>
          </a:p>
          <a:p>
            <a:pPr>
              <a:buFont typeface="Wingdings" panose="05000000000000000000" pitchFamily="2" charset="2"/>
              <a:buChar char="§"/>
            </a:pPr>
            <a:r>
              <a:rPr lang="en-US" dirty="0"/>
              <a:t>43% of students reported that they were interested and motivated in their learning.</a:t>
            </a:r>
          </a:p>
          <a:p>
            <a:pPr>
              <a:buFont typeface="Wingdings" panose="05000000000000000000" pitchFamily="2" charset="2"/>
              <a:buChar char="§"/>
            </a:pPr>
            <a:endParaRPr lang="en-US" dirty="0" smtClean="0"/>
          </a:p>
        </p:txBody>
      </p:sp>
    </p:spTree>
    <p:extLst>
      <p:ext uri="{BB962C8B-B14F-4D97-AF65-F5344CB8AC3E}">
        <p14:creationId xmlns:p14="http://schemas.microsoft.com/office/powerpoint/2010/main" val="35501417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Rounded MT Bold" panose="020F0704030504030204" pitchFamily="34" charset="0"/>
              </a:rPr>
              <a:t>School Benefits</a:t>
            </a:r>
            <a:endParaRPr lang="en-US" sz="3600" dirty="0">
              <a:latin typeface="Arial Rounded MT Bold" panose="020F0704030504030204" pitchFamily="34" charset="0"/>
            </a:endParaRPr>
          </a:p>
        </p:txBody>
      </p:sp>
      <p:sp>
        <p:nvSpPr>
          <p:cNvPr id="3" name="Content Placeholder 2"/>
          <p:cNvSpPr>
            <a:spLocks noGrp="1"/>
          </p:cNvSpPr>
          <p:nvPr>
            <p:ph idx="1"/>
          </p:nvPr>
        </p:nvSpPr>
        <p:spPr/>
        <p:txBody>
          <a:bodyPr>
            <a:normAutofit/>
          </a:bodyPr>
          <a:lstStyle/>
          <a:p>
            <a:r>
              <a:rPr lang="en-US" sz="2800" dirty="0" smtClean="0"/>
              <a:t>Strong knowledge of individual students, as well as  their strengths and needs.  </a:t>
            </a:r>
          </a:p>
          <a:p>
            <a:r>
              <a:rPr lang="en-US" sz="2800" dirty="0" smtClean="0"/>
              <a:t>Small </a:t>
            </a:r>
            <a:r>
              <a:rPr lang="en-US" sz="2800" dirty="0"/>
              <a:t>class settings </a:t>
            </a:r>
            <a:r>
              <a:rPr lang="en-US" sz="2800" dirty="0" smtClean="0"/>
              <a:t>create the opportunities for staff  to </a:t>
            </a:r>
            <a:r>
              <a:rPr lang="en-US" sz="2800" dirty="0"/>
              <a:t>provide one on one attention more </a:t>
            </a:r>
            <a:r>
              <a:rPr lang="en-US" sz="2800" dirty="0" smtClean="0"/>
              <a:t>readily. </a:t>
            </a:r>
          </a:p>
          <a:p>
            <a:r>
              <a:rPr lang="en-US" sz="2800" dirty="0" smtClean="0"/>
              <a:t>Culture of collaboration is established among staff. </a:t>
            </a:r>
            <a:endParaRPr lang="en-US" sz="2800" dirty="0"/>
          </a:p>
          <a:p>
            <a:pPr marL="0" indent="0">
              <a:buNone/>
            </a:pPr>
            <a:r>
              <a:rPr lang="en-US" sz="2800" dirty="0" smtClean="0"/>
              <a:t> </a:t>
            </a:r>
            <a:endParaRPr lang="en-US" sz="2800" dirty="0"/>
          </a:p>
          <a:p>
            <a:endParaRPr lang="en-US" sz="2800" dirty="0" smtClean="0"/>
          </a:p>
          <a:p>
            <a:endParaRPr lang="en-US" sz="2800" dirty="0" smtClean="0"/>
          </a:p>
          <a:p>
            <a:pPr marL="0" indent="0">
              <a:buNone/>
            </a:pPr>
            <a:endParaRPr lang="en-US" sz="2800" dirty="0"/>
          </a:p>
        </p:txBody>
      </p:sp>
    </p:spTree>
    <p:extLst>
      <p:ext uri="{BB962C8B-B14F-4D97-AF65-F5344CB8AC3E}">
        <p14:creationId xmlns:p14="http://schemas.microsoft.com/office/powerpoint/2010/main" val="21845897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Rounded MT Bold" panose="020F0704030504030204" pitchFamily="34" charset="0"/>
              </a:rPr>
              <a:t>School Challenges</a:t>
            </a:r>
            <a:endParaRPr lang="en-US" sz="3600" dirty="0">
              <a:latin typeface="Arial Rounded MT Bold" panose="020F0704030504030204" pitchFamily="34" charset="0"/>
            </a:endParaRPr>
          </a:p>
        </p:txBody>
      </p:sp>
      <p:sp>
        <p:nvSpPr>
          <p:cNvPr id="3" name="Content Placeholder 2"/>
          <p:cNvSpPr>
            <a:spLocks noGrp="1"/>
          </p:cNvSpPr>
          <p:nvPr>
            <p:ph idx="1"/>
          </p:nvPr>
        </p:nvSpPr>
        <p:spPr/>
        <p:txBody>
          <a:bodyPr>
            <a:normAutofit fontScale="92500" lnSpcReduction="20000"/>
          </a:bodyPr>
          <a:lstStyle/>
          <a:p>
            <a:r>
              <a:rPr lang="en-US" sz="2800" dirty="0"/>
              <a:t>Staff in positions of responsibility are often required to teach specialty subjects and have a large percentage of time dedicated to teaching.</a:t>
            </a:r>
          </a:p>
          <a:p>
            <a:r>
              <a:rPr lang="en-US" sz="2800" dirty="0" smtClean="0"/>
              <a:t>Grade 4 students are part of a Grade 4/5 combined class, therefore scheduling needs to take this into consideration  to meet the requirement of the Intensive French Program and Grade 4 curriculum. </a:t>
            </a:r>
          </a:p>
          <a:p>
            <a:r>
              <a:rPr lang="en-US" sz="2800" dirty="0" smtClean="0"/>
              <a:t>Lack of ability </a:t>
            </a:r>
            <a:r>
              <a:rPr lang="en-US" sz="2800" dirty="0"/>
              <a:t>to consistently provide instruction by subject experts in music and </a:t>
            </a:r>
            <a:r>
              <a:rPr lang="en-US" sz="2800" dirty="0" smtClean="0"/>
              <a:t>PE.</a:t>
            </a:r>
            <a:endParaRPr lang="en-US" sz="2800" dirty="0"/>
          </a:p>
          <a:p>
            <a:pPr marL="0" indent="0">
              <a:buNone/>
            </a:pPr>
            <a:r>
              <a:rPr lang="en-US" sz="2800" dirty="0" smtClean="0"/>
              <a:t>  </a:t>
            </a:r>
            <a:endParaRPr lang="en-US" sz="2800" dirty="0"/>
          </a:p>
        </p:txBody>
      </p:sp>
    </p:spTree>
    <p:extLst>
      <p:ext uri="{BB962C8B-B14F-4D97-AF65-F5344CB8AC3E}">
        <p14:creationId xmlns:p14="http://schemas.microsoft.com/office/powerpoint/2010/main" val="2343907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480519"/>
            <a:ext cx="8042276" cy="1336956"/>
          </a:xfrm>
        </p:spPr>
        <p:txBody>
          <a:bodyPr/>
          <a:lstStyle/>
          <a:p>
            <a:r>
              <a:rPr lang="en-US" dirty="0">
                <a:latin typeface="Arial Rounded MT Bold" pitchFamily="34" charset="0"/>
              </a:rPr>
              <a:t>Transportation</a:t>
            </a:r>
          </a:p>
        </p:txBody>
      </p:sp>
      <p:sp>
        <p:nvSpPr>
          <p:cNvPr id="3" name="Content Placeholder 2"/>
          <p:cNvSpPr>
            <a:spLocks noGrp="1"/>
          </p:cNvSpPr>
          <p:nvPr>
            <p:ph idx="1"/>
          </p:nvPr>
        </p:nvSpPr>
        <p:spPr>
          <a:xfrm>
            <a:off x="549275" y="2521528"/>
            <a:ext cx="8042276" cy="2955636"/>
          </a:xfrm>
        </p:spPr>
        <p:txBody>
          <a:bodyPr/>
          <a:lstStyle/>
          <a:p>
            <a:pPr marL="0" indent="0" algn="ctr">
              <a:buNone/>
            </a:pPr>
            <a:endParaRPr lang="en-US" b="1" dirty="0" smtClean="0"/>
          </a:p>
          <a:p>
            <a:pPr marL="0" indent="0" algn="ctr">
              <a:buNone/>
            </a:pPr>
            <a:r>
              <a:rPr lang="en-US" b="1" dirty="0" smtClean="0">
                <a:latin typeface="Arial Rounded MT Bold" pitchFamily="34" charset="0"/>
              </a:rPr>
              <a:t>Coles Island School </a:t>
            </a:r>
            <a:endParaRPr lang="en-US" b="1" dirty="0">
              <a:latin typeface="Arial Rounded MT Bold" pitchFamily="34" charset="0"/>
            </a:endParaRPr>
          </a:p>
          <a:p>
            <a:pPr marL="0" indent="0" algn="ctr">
              <a:buNone/>
            </a:pPr>
            <a:r>
              <a:rPr lang="en-US" b="1" dirty="0" smtClean="0">
                <a:latin typeface="Arial Rounded MT Bold" pitchFamily="34" charset="0"/>
              </a:rPr>
              <a:t>11390 Route 10</a:t>
            </a:r>
            <a:endParaRPr lang="en-US" b="1" dirty="0">
              <a:latin typeface="Arial Rounded MT Bold" pitchFamily="34" charset="0"/>
            </a:endParaRPr>
          </a:p>
          <a:p>
            <a:pPr marL="0" indent="0" algn="ctr">
              <a:buNone/>
            </a:pPr>
            <a:r>
              <a:rPr lang="en-US" b="1" dirty="0" smtClean="0">
                <a:latin typeface="Arial Rounded MT Bold" pitchFamily="34" charset="0"/>
              </a:rPr>
              <a:t>Coles Island, </a:t>
            </a:r>
            <a:r>
              <a:rPr lang="en-US" b="1" dirty="0">
                <a:latin typeface="Arial Rounded MT Bold" pitchFamily="34" charset="0"/>
              </a:rPr>
              <a:t>NB</a:t>
            </a:r>
          </a:p>
          <a:p>
            <a:endParaRPr lang="en-US" dirty="0"/>
          </a:p>
        </p:txBody>
      </p:sp>
    </p:spTree>
    <p:extLst>
      <p:ext uri="{BB962C8B-B14F-4D97-AF65-F5344CB8AC3E}">
        <p14:creationId xmlns:p14="http://schemas.microsoft.com/office/powerpoint/2010/main" val="8023183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Transportation</a:t>
            </a:r>
            <a:endParaRPr lang="en-US" dirty="0">
              <a:latin typeface="Arial Rounded MT Bold" pitchFamily="34" charset="0"/>
            </a:endParaRPr>
          </a:p>
        </p:txBody>
      </p:sp>
      <p:sp>
        <p:nvSpPr>
          <p:cNvPr id="3" name="Content Placeholder 2"/>
          <p:cNvSpPr>
            <a:spLocks noGrp="1"/>
          </p:cNvSpPr>
          <p:nvPr>
            <p:ph idx="1"/>
          </p:nvPr>
        </p:nvSpPr>
        <p:spPr>
          <a:xfrm>
            <a:off x="549275" y="1615440"/>
            <a:ext cx="8042276" cy="4617720"/>
          </a:xfrm>
        </p:spPr>
        <p:txBody>
          <a:bodyPr>
            <a:normAutofit/>
          </a:bodyPr>
          <a:lstStyle/>
          <a:p>
            <a:r>
              <a:rPr lang="en-US" dirty="0"/>
              <a:t>It is important to note that currently students in grades 6-12 that reside in the </a:t>
            </a:r>
            <a:r>
              <a:rPr lang="en-US" dirty="0" smtClean="0"/>
              <a:t>Coles </a:t>
            </a:r>
            <a:r>
              <a:rPr lang="en-US" dirty="0"/>
              <a:t>Island Catchment area are bussed to </a:t>
            </a:r>
            <a:r>
              <a:rPr lang="en-US" dirty="0" err="1" smtClean="0"/>
              <a:t>Chipman</a:t>
            </a:r>
            <a:r>
              <a:rPr lang="en-US" dirty="0"/>
              <a:t> </a:t>
            </a:r>
            <a:r>
              <a:rPr lang="en-US" dirty="0" smtClean="0"/>
              <a:t>Forest Avenue School for secondary studies.  </a:t>
            </a:r>
          </a:p>
          <a:p>
            <a:r>
              <a:rPr lang="en-US" dirty="0" smtClean="0"/>
              <a:t>The </a:t>
            </a:r>
            <a:r>
              <a:rPr lang="en-US" dirty="0"/>
              <a:t>morning school bus system currently sees three </a:t>
            </a:r>
            <a:r>
              <a:rPr lang="en-US" dirty="0" smtClean="0"/>
              <a:t>busses transport all students </a:t>
            </a:r>
            <a:r>
              <a:rPr lang="en-US" dirty="0"/>
              <a:t>within the </a:t>
            </a:r>
            <a:r>
              <a:rPr lang="en-US" dirty="0" smtClean="0"/>
              <a:t>Coles </a:t>
            </a:r>
            <a:r>
              <a:rPr lang="en-US" dirty="0"/>
              <a:t>Island </a:t>
            </a:r>
            <a:r>
              <a:rPr lang="en-US" dirty="0" smtClean="0"/>
              <a:t>catchment </a:t>
            </a:r>
            <a:r>
              <a:rPr lang="en-US" dirty="0"/>
              <a:t>area into the </a:t>
            </a:r>
            <a:r>
              <a:rPr lang="en-US" dirty="0" smtClean="0"/>
              <a:t>Coles </a:t>
            </a:r>
            <a:r>
              <a:rPr lang="en-US" dirty="0"/>
              <a:t>Island School, where the </a:t>
            </a:r>
            <a:r>
              <a:rPr lang="en-US" dirty="0" smtClean="0"/>
              <a:t>Grade </a:t>
            </a:r>
            <a:r>
              <a:rPr lang="en-US" dirty="0"/>
              <a:t>6-12 students transfer onto one bus and proceed to </a:t>
            </a:r>
            <a:r>
              <a:rPr lang="en-US" dirty="0" err="1"/>
              <a:t>Chipman</a:t>
            </a:r>
            <a:r>
              <a:rPr lang="en-US" dirty="0"/>
              <a:t> Forest </a:t>
            </a:r>
            <a:r>
              <a:rPr lang="en-US" dirty="0" smtClean="0"/>
              <a:t>Avenue School.  </a:t>
            </a:r>
          </a:p>
        </p:txBody>
      </p:sp>
    </p:spTree>
    <p:extLst>
      <p:ext uri="{BB962C8B-B14F-4D97-AF65-F5344CB8AC3E}">
        <p14:creationId xmlns:p14="http://schemas.microsoft.com/office/powerpoint/2010/main" val="27220828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itchFamily="34" charset="0"/>
              </a:rPr>
              <a:t>Transportation</a:t>
            </a:r>
            <a:endParaRPr lang="en-US" dirty="0"/>
          </a:p>
        </p:txBody>
      </p:sp>
      <p:sp>
        <p:nvSpPr>
          <p:cNvPr id="3" name="Content Placeholder 2"/>
          <p:cNvSpPr>
            <a:spLocks noGrp="1"/>
          </p:cNvSpPr>
          <p:nvPr>
            <p:ph idx="1"/>
          </p:nvPr>
        </p:nvSpPr>
        <p:spPr/>
        <p:txBody>
          <a:bodyPr/>
          <a:lstStyle/>
          <a:p>
            <a:r>
              <a:rPr lang="en-US" dirty="0"/>
              <a:t>The afternoon school bus system currently sees two </a:t>
            </a:r>
            <a:r>
              <a:rPr lang="en-US" dirty="0" smtClean="0"/>
              <a:t>busses </a:t>
            </a:r>
            <a:r>
              <a:rPr lang="en-US" dirty="0"/>
              <a:t>transport the K-5 </a:t>
            </a:r>
            <a:r>
              <a:rPr lang="en-US" dirty="0" smtClean="0"/>
              <a:t>Coles Island students home.  </a:t>
            </a:r>
          </a:p>
          <a:p>
            <a:r>
              <a:rPr lang="en-US" dirty="0" smtClean="0"/>
              <a:t>These </a:t>
            </a:r>
            <a:r>
              <a:rPr lang="en-US" dirty="0"/>
              <a:t>two buses then meet the transfer bus with the 6-12 students from </a:t>
            </a:r>
            <a:r>
              <a:rPr lang="en-US" dirty="0" err="1"/>
              <a:t>Chipman</a:t>
            </a:r>
            <a:r>
              <a:rPr lang="en-US" dirty="0"/>
              <a:t> Forest </a:t>
            </a:r>
            <a:r>
              <a:rPr lang="en-US" dirty="0" smtClean="0"/>
              <a:t>Avenue School to </a:t>
            </a:r>
            <a:r>
              <a:rPr lang="en-US" dirty="0"/>
              <a:t>deliver the students home in a timelier manner.  </a:t>
            </a:r>
          </a:p>
          <a:p>
            <a:r>
              <a:rPr lang="en-US" dirty="0"/>
              <a:t>By not sending all students (K-12) residing in the Coles Island catchment area to the same school, it is likely there would need to be an additional two school buses and drivers added to our transportation system</a:t>
            </a:r>
            <a:r>
              <a:rPr lang="en-US" dirty="0" smtClean="0"/>
              <a:t>.</a:t>
            </a:r>
            <a:endParaRPr lang="en-US" dirty="0"/>
          </a:p>
        </p:txBody>
      </p:sp>
    </p:spTree>
    <p:extLst>
      <p:ext uri="{BB962C8B-B14F-4D97-AF65-F5344CB8AC3E}">
        <p14:creationId xmlns:p14="http://schemas.microsoft.com/office/powerpoint/2010/main" val="27856373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44534"/>
            <a:ext cx="8042276" cy="733332"/>
          </a:xfrm>
        </p:spPr>
        <p:txBody>
          <a:bodyPr/>
          <a:lstStyle/>
          <a:p>
            <a:r>
              <a:rPr lang="en-US" sz="3600" dirty="0" smtClean="0">
                <a:latin typeface="Arial Rounded MT Bold" pitchFamily="34" charset="0"/>
              </a:rPr>
              <a:t>Current Bus Route</a:t>
            </a:r>
            <a:endParaRPr lang="en-US" sz="3600" dirty="0">
              <a:latin typeface="Arial Rounded MT Bold" pitchFamily="34" charset="0"/>
            </a:endParaRPr>
          </a:p>
        </p:txBody>
      </p:sp>
      <p:pic>
        <p:nvPicPr>
          <p:cNvPr id="6" name="Content Placeholder 5"/>
          <p:cNvPicPr>
            <a:picLocks noGrp="1"/>
          </p:cNvPicPr>
          <p:nvPr>
            <p:ph idx="1"/>
          </p:nvPr>
        </p:nvPicPr>
        <p:blipFill>
          <a:blip r:embed="rId3"/>
          <a:stretch>
            <a:fillRect/>
          </a:stretch>
        </p:blipFill>
        <p:spPr>
          <a:xfrm>
            <a:off x="106681" y="1077866"/>
            <a:ext cx="8854440" cy="5490574"/>
          </a:xfrm>
          <a:prstGeom prst="rect">
            <a:avLst/>
          </a:prstGeom>
        </p:spPr>
      </p:pic>
    </p:spTree>
    <p:extLst>
      <p:ext uri="{BB962C8B-B14F-4D97-AF65-F5344CB8AC3E}">
        <p14:creationId xmlns:p14="http://schemas.microsoft.com/office/powerpoint/2010/main" val="17112011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58388"/>
            <a:ext cx="8042276" cy="724096"/>
          </a:xfrm>
        </p:spPr>
        <p:txBody>
          <a:bodyPr/>
          <a:lstStyle/>
          <a:p>
            <a:r>
              <a:rPr lang="en-US" sz="3600" dirty="0">
                <a:latin typeface="Arial Rounded MT Bold" panose="020F0704030504030204" pitchFamily="34" charset="0"/>
              </a:rPr>
              <a:t>Current Student Address Distances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1803822"/>
              </p:ext>
            </p:extLst>
          </p:nvPr>
        </p:nvGraphicFramePr>
        <p:xfrm>
          <a:off x="320038" y="1150066"/>
          <a:ext cx="8488682" cy="5433622"/>
        </p:xfrm>
        <a:graphic>
          <a:graphicData uri="http://schemas.openxmlformats.org/drawingml/2006/table">
            <a:tbl>
              <a:tblPr firstRow="1" firstCol="1" bandRow="1">
                <a:tableStyleId>{5C22544A-7EE6-4342-B048-85BDC9FD1C3A}</a:tableStyleId>
              </a:tblPr>
              <a:tblGrid>
                <a:gridCol w="980861"/>
                <a:gridCol w="1527242"/>
                <a:gridCol w="1122046"/>
                <a:gridCol w="1056044"/>
                <a:gridCol w="1045043"/>
                <a:gridCol w="1452060"/>
                <a:gridCol w="1305386"/>
              </a:tblGrid>
              <a:tr h="406460">
                <a:tc>
                  <a:txBody>
                    <a:bodyPr/>
                    <a:lstStyle/>
                    <a:p>
                      <a:pPr marL="0" marR="0" algn="ctr">
                        <a:lnSpc>
                          <a:spcPct val="115000"/>
                        </a:lnSpc>
                        <a:spcBef>
                          <a:spcPts val="0"/>
                        </a:spcBef>
                        <a:spcAft>
                          <a:spcPts val="0"/>
                        </a:spcAft>
                      </a:pPr>
                      <a:r>
                        <a:rPr lang="en-US" sz="700">
                          <a:effectLst/>
                        </a:rPr>
                        <a:t>Student</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CIS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CES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CNS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Sussex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Distance to Havelock (km)</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Shortest of Four Proposed(km)</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24.3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60.3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24.3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75.3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25.1</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77.1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43.7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20.1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36.6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59.2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20.1</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30.9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10.4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53.9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18.5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77.1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10.2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53.7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53.8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26.2</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19.8</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40.3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20.5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29.6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76.5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19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32.1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54.7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21</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41.6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38.7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25.9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44.2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39.9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16.7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22.7</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39.7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22.8</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39.6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62.2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22.9</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45.4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27</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35.3</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57.9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21.4</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14.8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48.2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70.8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35.5</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29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42.8</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37.5</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60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19.2</a:t>
                      </a:r>
                      <a:endParaRPr lang="en-US" sz="700">
                        <a:effectLst/>
                        <a:latin typeface="Calibri"/>
                        <a:ea typeface="Calibri"/>
                        <a:cs typeface="Times New Roman"/>
                      </a:endParaRPr>
                    </a:p>
                  </a:txBody>
                  <a:tcPr marL="42919" marR="42919" marT="0" marB="0" anchor="b"/>
                </a:tc>
              </a:tr>
              <a:tr h="136156">
                <a:tc>
                  <a:txBody>
                    <a:bodyPr/>
                    <a:lstStyle/>
                    <a:p>
                      <a:pPr marL="0" marR="0" algn="ctr">
                        <a:lnSpc>
                          <a:spcPct val="115000"/>
                        </a:lnSpc>
                        <a:spcBef>
                          <a:spcPts val="0"/>
                        </a:spcBef>
                        <a:spcAft>
                          <a:spcPts val="0"/>
                        </a:spcAft>
                      </a:pPr>
                      <a:r>
                        <a:rPr lang="en-US" sz="700">
                          <a:effectLst/>
                        </a:rPr>
                        <a:t>30</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48.4</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21.9</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28.6</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51.2</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21.9</a:t>
                      </a:r>
                      <a:endParaRPr lang="en-US" sz="700">
                        <a:effectLst/>
                        <a:latin typeface="Calibri"/>
                        <a:ea typeface="Calibri"/>
                        <a:cs typeface="Times New Roman"/>
                      </a:endParaRPr>
                    </a:p>
                  </a:txBody>
                  <a:tcPr marL="42919" marR="42919" marT="0" marB="0" anchor="b"/>
                </a:tc>
              </a:tr>
              <a:tr h="138449">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r>
              <a:tr h="268011">
                <a:tc>
                  <a:txBody>
                    <a:bodyPr/>
                    <a:lstStyle/>
                    <a:p>
                      <a:pPr marL="0" marR="0" algn="ctr">
                        <a:lnSpc>
                          <a:spcPct val="115000"/>
                        </a:lnSpc>
                        <a:spcBef>
                          <a:spcPts val="0"/>
                        </a:spcBef>
                        <a:spcAft>
                          <a:spcPts val="0"/>
                        </a:spcAft>
                      </a:pPr>
                      <a:r>
                        <a:rPr lang="en-US" sz="700">
                          <a:effectLst/>
                        </a:rPr>
                        <a:t>Minimum Distance </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1.4</a:t>
                      </a:r>
                      <a:endParaRPr lang="en-US" sz="700">
                        <a:effectLst/>
                        <a:latin typeface="Calibri"/>
                        <a:ea typeface="Calibri"/>
                        <a:cs typeface="Times New Roman"/>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dirty="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marL="0" marR="0" algn="ctr">
                        <a:lnSpc>
                          <a:spcPct val="115000"/>
                        </a:lnSpc>
                        <a:spcBef>
                          <a:spcPts val="0"/>
                        </a:spcBef>
                        <a:spcAft>
                          <a:spcPts val="0"/>
                        </a:spcAft>
                      </a:pPr>
                      <a:r>
                        <a:rPr lang="en-US" sz="700">
                          <a:effectLst/>
                        </a:rPr>
                        <a:t>Minimum Distance </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11.3</a:t>
                      </a:r>
                      <a:endParaRPr lang="en-US" sz="700">
                        <a:effectLst/>
                        <a:latin typeface="Calibri"/>
                        <a:ea typeface="Calibri"/>
                        <a:cs typeface="Times New Roman"/>
                      </a:endParaRPr>
                    </a:p>
                  </a:txBody>
                  <a:tcPr marL="42919" marR="42919" marT="0" marB="0" anchor="b"/>
                </a:tc>
              </a:tr>
              <a:tr h="268011">
                <a:tc>
                  <a:txBody>
                    <a:bodyPr/>
                    <a:lstStyle/>
                    <a:p>
                      <a:pPr marL="0" marR="0" algn="ctr">
                        <a:lnSpc>
                          <a:spcPct val="115000"/>
                        </a:lnSpc>
                        <a:spcBef>
                          <a:spcPts val="0"/>
                        </a:spcBef>
                        <a:spcAft>
                          <a:spcPts val="0"/>
                        </a:spcAft>
                      </a:pPr>
                      <a:r>
                        <a:rPr lang="en-US" sz="700">
                          <a:effectLst/>
                        </a:rPr>
                        <a:t>Maximum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21.1</a:t>
                      </a:r>
                      <a:endParaRPr lang="en-US" sz="700">
                        <a:effectLst/>
                        <a:latin typeface="Calibri"/>
                        <a:ea typeface="Calibri"/>
                        <a:cs typeface="Times New Roman"/>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marL="0" marR="0" algn="ctr">
                        <a:lnSpc>
                          <a:spcPct val="115000"/>
                        </a:lnSpc>
                        <a:spcBef>
                          <a:spcPts val="0"/>
                        </a:spcBef>
                        <a:spcAft>
                          <a:spcPts val="0"/>
                        </a:spcAft>
                      </a:pPr>
                      <a:r>
                        <a:rPr lang="en-US" sz="700">
                          <a:effectLst/>
                        </a:rPr>
                        <a:t>Maximum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35.5</a:t>
                      </a:r>
                      <a:endParaRPr lang="en-US" sz="700">
                        <a:effectLst/>
                        <a:latin typeface="Calibri"/>
                        <a:ea typeface="Calibri"/>
                        <a:cs typeface="Times New Roman"/>
                      </a:endParaRPr>
                    </a:p>
                  </a:txBody>
                  <a:tcPr marL="42919" marR="42919" marT="0" marB="0" anchor="b"/>
                </a:tc>
              </a:tr>
              <a:tr h="268011">
                <a:tc>
                  <a:txBody>
                    <a:bodyPr/>
                    <a:lstStyle/>
                    <a:p>
                      <a:pPr marL="0" marR="0" algn="ctr">
                        <a:lnSpc>
                          <a:spcPct val="115000"/>
                        </a:lnSpc>
                        <a:spcBef>
                          <a:spcPts val="0"/>
                        </a:spcBef>
                        <a:spcAft>
                          <a:spcPts val="0"/>
                        </a:spcAft>
                      </a:pPr>
                      <a:r>
                        <a:rPr lang="en-US" sz="700">
                          <a:effectLst/>
                        </a:rPr>
                        <a:t>Average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a:effectLst/>
                        </a:rPr>
                        <a:t>9.4</a:t>
                      </a:r>
                      <a:endParaRPr lang="en-US" sz="700">
                        <a:effectLst/>
                        <a:latin typeface="Calibri"/>
                        <a:ea typeface="Calibri"/>
                        <a:cs typeface="Times New Roman"/>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a:lnSpc>
                          <a:spcPct val="115000"/>
                        </a:lnSpc>
                      </a:pPr>
                      <a:endParaRPr lang="en-US" sz="700">
                        <a:effectLst/>
                        <a:latin typeface="Calibri"/>
                      </a:endParaRPr>
                    </a:p>
                  </a:txBody>
                  <a:tcPr marL="42919" marR="42919" marT="0" marB="0" anchor="b"/>
                </a:tc>
                <a:tc>
                  <a:txBody>
                    <a:bodyPr/>
                    <a:lstStyle/>
                    <a:p>
                      <a:pPr marL="0" marR="0" algn="ctr">
                        <a:lnSpc>
                          <a:spcPct val="115000"/>
                        </a:lnSpc>
                        <a:spcBef>
                          <a:spcPts val="0"/>
                        </a:spcBef>
                        <a:spcAft>
                          <a:spcPts val="0"/>
                        </a:spcAft>
                      </a:pPr>
                      <a:r>
                        <a:rPr lang="en-US" sz="700">
                          <a:effectLst/>
                        </a:rPr>
                        <a:t>Average Distance</a:t>
                      </a:r>
                      <a:endParaRPr lang="en-US" sz="700">
                        <a:effectLst/>
                        <a:latin typeface="Calibri"/>
                        <a:ea typeface="Calibri"/>
                        <a:cs typeface="Times New Roman"/>
                      </a:endParaRPr>
                    </a:p>
                  </a:txBody>
                  <a:tcPr marL="42919" marR="42919" marT="0" marB="0" anchor="b"/>
                </a:tc>
                <a:tc>
                  <a:txBody>
                    <a:bodyPr/>
                    <a:lstStyle/>
                    <a:p>
                      <a:pPr marL="0" marR="0" algn="ctr">
                        <a:lnSpc>
                          <a:spcPct val="115000"/>
                        </a:lnSpc>
                        <a:spcBef>
                          <a:spcPts val="0"/>
                        </a:spcBef>
                        <a:spcAft>
                          <a:spcPts val="0"/>
                        </a:spcAft>
                      </a:pPr>
                      <a:r>
                        <a:rPr lang="en-US" sz="700" dirty="0">
                          <a:effectLst/>
                        </a:rPr>
                        <a:t>21.9</a:t>
                      </a:r>
                      <a:endParaRPr lang="en-US" sz="700" dirty="0">
                        <a:effectLst/>
                        <a:latin typeface="Calibri"/>
                        <a:ea typeface="Calibri"/>
                        <a:cs typeface="Times New Roman"/>
                      </a:endParaRPr>
                    </a:p>
                  </a:txBody>
                  <a:tcPr marL="42919" marR="42919" marT="0" marB="0" anchor="b"/>
                </a:tc>
              </a:tr>
            </a:tbl>
          </a:graphicData>
        </a:graphic>
      </p:graphicFrame>
    </p:spTree>
    <p:extLst>
      <p:ext uri="{BB962C8B-B14F-4D97-AF65-F5344CB8AC3E}">
        <p14:creationId xmlns:p14="http://schemas.microsoft.com/office/powerpoint/2010/main" val="3118355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01964"/>
            <a:ext cx="8042276" cy="742568"/>
          </a:xfrm>
        </p:spPr>
        <p:txBody>
          <a:bodyPr/>
          <a:lstStyle/>
          <a:p>
            <a:r>
              <a:rPr lang="en-US" sz="3600" dirty="0" smtClean="0">
                <a:latin typeface="Arial Rounded MT Bold" pitchFamily="34" charset="0"/>
              </a:rPr>
              <a:t>Approximate Bus Riding Times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8237804"/>
              </p:ext>
            </p:extLst>
          </p:nvPr>
        </p:nvGraphicFramePr>
        <p:xfrm>
          <a:off x="838200" y="1722027"/>
          <a:ext cx="7467600" cy="2598492"/>
        </p:xfrm>
        <a:graphic>
          <a:graphicData uri="http://schemas.openxmlformats.org/drawingml/2006/table">
            <a:tbl>
              <a:tblPr firstRow="1" firstCol="1" bandRow="1">
                <a:tableStyleId>{5C22544A-7EE6-4342-B048-85BDC9FD1C3A}</a:tableStyleId>
              </a:tblPr>
              <a:tblGrid>
                <a:gridCol w="2066925"/>
                <a:gridCol w="1362075"/>
                <a:gridCol w="977900"/>
                <a:gridCol w="1079500"/>
                <a:gridCol w="1003300"/>
                <a:gridCol w="977900"/>
              </a:tblGrid>
              <a:tr h="731492">
                <a:tc>
                  <a:txBody>
                    <a:bodyPr/>
                    <a:lstStyle/>
                    <a:p>
                      <a:pPr marL="0" marR="102870" algn="ctr">
                        <a:lnSpc>
                          <a:spcPct val="115000"/>
                        </a:lnSpc>
                        <a:spcBef>
                          <a:spcPts val="0"/>
                        </a:spcBef>
                        <a:spcAft>
                          <a:spcPts val="0"/>
                        </a:spcAft>
                      </a:pPr>
                      <a:r>
                        <a:rPr lang="en-US" sz="1100" dirty="0">
                          <a:effectLst/>
                        </a:rPr>
                        <a:t>School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Distance 1-way from CIS</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Longest Ride In</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Longest Ride Out</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Earliest Pick-Up</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Latest Drop-Off</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a:effectLst/>
                        </a:rPr>
                        <a:t>Sussex Elementary School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19min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19min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smtClean="0">
                          <a:effectLst/>
                        </a:rPr>
                        <a:t>6:51</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3:44</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dirty="0">
                          <a:effectLst/>
                        </a:rPr>
                        <a:t>Cambridge </a:t>
                      </a:r>
                      <a:r>
                        <a:rPr lang="en-US" sz="1100" dirty="0" smtClean="0">
                          <a:effectLst/>
                        </a:rPr>
                        <a:t>Narrows </a:t>
                      </a:r>
                      <a:r>
                        <a:rPr lang="en-US" sz="1100" dirty="0">
                          <a:effectLst/>
                        </a:rPr>
                        <a:t>School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23km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7:10</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4:05</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a:effectLst/>
                        </a:rPr>
                        <a:t>Chipman Elementary School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43km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21min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21min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6:59</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4:21</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a:effectLst/>
                        </a:rPr>
                        <a:t>Havelock Elementary School</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60km</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36 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1h 36 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6:39</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4:36</a:t>
                      </a:r>
                      <a:endParaRPr lang="en-US" sz="1100">
                        <a:effectLst/>
                        <a:latin typeface="Calibri"/>
                        <a:ea typeface="Calibri"/>
                        <a:cs typeface="Times New Roman"/>
                      </a:endParaRPr>
                    </a:p>
                  </a:txBody>
                  <a:tcPr marL="68580" marR="68580" marT="0" marB="0" anchor="b"/>
                </a:tc>
              </a:tr>
              <a:tr h="373400">
                <a:tc>
                  <a:txBody>
                    <a:bodyPr/>
                    <a:lstStyle/>
                    <a:p>
                      <a:pPr marL="0" marR="0" algn="ctr">
                        <a:lnSpc>
                          <a:spcPct val="115000"/>
                        </a:lnSpc>
                        <a:spcBef>
                          <a:spcPts val="0"/>
                        </a:spcBef>
                        <a:spcAft>
                          <a:spcPts val="0"/>
                        </a:spcAft>
                      </a:pPr>
                      <a:r>
                        <a:rPr lang="en-US" sz="1100" dirty="0" smtClean="0">
                          <a:effectLst/>
                        </a:rPr>
                        <a:t>Coles </a:t>
                      </a:r>
                      <a:r>
                        <a:rPr lang="en-US" sz="1100" dirty="0">
                          <a:effectLst/>
                        </a:rPr>
                        <a:t>Island School</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45min</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7:00 AM</a:t>
                      </a:r>
                      <a:endParaRPr lang="en-US" sz="11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3:20 </a:t>
                      </a:r>
                      <a:r>
                        <a:rPr lang="en-US" sz="1100" dirty="0" smtClean="0">
                          <a:effectLst/>
                        </a:rPr>
                        <a:t>PM</a:t>
                      </a:r>
                    </a:p>
                  </a:txBody>
                  <a:tcPr marL="68580" marR="68580" marT="0" marB="0" anchor="b"/>
                </a:tc>
              </a:tr>
            </a:tbl>
          </a:graphicData>
        </a:graphic>
      </p:graphicFrame>
    </p:spTree>
    <p:extLst>
      <p:ext uri="{BB962C8B-B14F-4D97-AF65-F5344CB8AC3E}">
        <p14:creationId xmlns:p14="http://schemas.microsoft.com/office/powerpoint/2010/main" val="28183717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576" y="1914803"/>
            <a:ext cx="8042276" cy="1336956"/>
          </a:xfrm>
        </p:spPr>
        <p:txBody>
          <a:bodyPr/>
          <a:lstStyle/>
          <a:p>
            <a:r>
              <a:rPr lang="en-US" sz="6000" dirty="0" smtClean="0">
                <a:latin typeface="Arial Rounded MT Bold" pitchFamily="34" charset="0"/>
              </a:rPr>
              <a:t>Finances</a:t>
            </a:r>
            <a:r>
              <a:rPr lang="en-US" sz="6000" dirty="0" smtClean="0"/>
              <a:t> </a:t>
            </a:r>
            <a:endParaRPr lang="en-US" sz="6000" dirty="0"/>
          </a:p>
        </p:txBody>
      </p:sp>
    </p:spTree>
    <p:extLst>
      <p:ext uri="{BB962C8B-B14F-4D97-AF65-F5344CB8AC3E}">
        <p14:creationId xmlns:p14="http://schemas.microsoft.com/office/powerpoint/2010/main" val="5969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Enrolment</a:t>
            </a:r>
            <a:endParaRPr lang="en-US" dirty="0">
              <a:latin typeface="Arial Rounded MT Bold" panose="020F0704030504030204" pitchFamily="34" charset="0"/>
            </a:endParaRPr>
          </a:p>
        </p:txBody>
      </p:sp>
      <p:graphicFrame>
        <p:nvGraphicFramePr>
          <p:cNvPr id="3" name="Chart 2"/>
          <p:cNvGraphicFramePr>
            <a:graphicFrameLocks/>
          </p:cNvGraphicFramePr>
          <p:nvPr>
            <p:extLst>
              <p:ext uri="{D42A27DB-BD31-4B8C-83A1-F6EECF244321}">
                <p14:modId xmlns:p14="http://schemas.microsoft.com/office/powerpoint/2010/main" val="3091969150"/>
              </p:ext>
            </p:extLst>
          </p:nvPr>
        </p:nvGraphicFramePr>
        <p:xfrm>
          <a:off x="609600" y="1295400"/>
          <a:ext cx="79248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44931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275261"/>
            <a:ext cx="8042276" cy="779514"/>
          </a:xfrm>
        </p:spPr>
        <p:txBody>
          <a:bodyPr/>
          <a:lstStyle/>
          <a:p>
            <a:r>
              <a:rPr lang="en-US" sz="3600" dirty="0" smtClean="0">
                <a:latin typeface="Arial Rounded MT Bold" pitchFamily="34" charset="0"/>
              </a:rPr>
              <a:t>Salaries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4524948"/>
              </p:ext>
            </p:extLst>
          </p:nvPr>
        </p:nvGraphicFramePr>
        <p:xfrm>
          <a:off x="549275" y="1600200"/>
          <a:ext cx="8042276" cy="1112520"/>
        </p:xfrm>
        <a:graphic>
          <a:graphicData uri="http://schemas.openxmlformats.org/drawingml/2006/table">
            <a:tbl>
              <a:tblPr firstRow="1" bandRow="1">
                <a:tableStyleId>{5C22544A-7EE6-4342-B048-85BDC9FD1C3A}</a:tableStyleId>
              </a:tblPr>
              <a:tblGrid>
                <a:gridCol w="2129270"/>
                <a:gridCol w="1891868"/>
                <a:gridCol w="2010569"/>
                <a:gridCol w="2010569"/>
              </a:tblGrid>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1800" b="1" i="0" u="none" strike="noStrike" smtClean="0">
                          <a:solidFill>
                            <a:srgbClr val="000000"/>
                          </a:solidFill>
                          <a:effectLst/>
                          <a:latin typeface="Arial Rounded MT Bold" pitchFamily="34" charset="0"/>
                        </a:rPr>
                        <a:t>Actual Costs</a:t>
                      </a:r>
                      <a:endParaRPr lang="en-US" sz="1800" b="1" i="0" u="none" strike="noStrike" dirty="0">
                        <a:solidFill>
                          <a:srgbClr val="000000"/>
                        </a:solidFill>
                        <a:effectLst/>
                        <a:latin typeface="Arial Rounded MT Bold" pitchFamily="34" charset="0"/>
                      </a:endParaRP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18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smtClean="0">
                          <a:solidFill>
                            <a:srgbClr val="000000"/>
                          </a:solidFill>
                          <a:effectLst/>
                          <a:latin typeface="Arial Rounded MT Bold" pitchFamily="34" charset="0"/>
                        </a:rPr>
                        <a:t>Fiscal Year</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16226706"/>
              </p:ext>
            </p:extLst>
          </p:nvPr>
        </p:nvGraphicFramePr>
        <p:xfrm>
          <a:off x="549275" y="3257507"/>
          <a:ext cx="8042276" cy="2891020"/>
        </p:xfrm>
        <a:graphic>
          <a:graphicData uri="http://schemas.openxmlformats.org/drawingml/2006/table">
            <a:tbl>
              <a:tblPr firstRow="1" bandRow="1">
                <a:tableStyleId>{5C22544A-7EE6-4342-B048-85BDC9FD1C3A}</a:tableStyleId>
              </a:tblPr>
              <a:tblGrid>
                <a:gridCol w="2120034"/>
                <a:gridCol w="1901104"/>
                <a:gridCol w="2010569"/>
                <a:gridCol w="2010569"/>
              </a:tblGrid>
              <a:tr h="221889">
                <a:tc>
                  <a:txBody>
                    <a:bodyPr/>
                    <a:lstStyle/>
                    <a:p>
                      <a:pPr algn="l" fontAlgn="b"/>
                      <a:r>
                        <a:rPr lang="en-US" sz="1800" b="1" i="0" u="none" strike="noStrike" dirty="0">
                          <a:solidFill>
                            <a:srgbClr val="000000"/>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a:solidFill>
                            <a:srgbClr val="000000"/>
                          </a:solidFill>
                          <a:effectLst/>
                          <a:latin typeface="Arial Rounded MT Bold" pitchFamily="34" charset="0"/>
                        </a:rPr>
                        <a:t>Administration</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17,309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12,742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12,740</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a:solidFill>
                            <a:srgbClr val="000000"/>
                          </a:solidFill>
                          <a:effectLst/>
                          <a:latin typeface="Arial Rounded MT Bold" pitchFamily="34" charset="0"/>
                        </a:rPr>
                        <a:t>Teacher</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317,946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282,756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277,412</a:t>
                      </a:r>
                      <a:endParaRPr lang="en-US" sz="1600" b="0" i="0" u="none" strike="noStrike" dirty="0">
                        <a:solidFill>
                          <a:srgbClr val="000000"/>
                        </a:solidFill>
                        <a:effectLst/>
                        <a:latin typeface="Arial Rounded MT Bold" pitchFamily="34" charset="0"/>
                      </a:endParaRPr>
                    </a:p>
                  </a:txBody>
                  <a:tcPr marL="12700" marR="12700" marT="12700" marB="0" anchor="b"/>
                </a:tc>
              </a:tr>
              <a:tr h="429369">
                <a:tc>
                  <a:txBody>
                    <a:bodyPr/>
                    <a:lstStyle/>
                    <a:p>
                      <a:pPr algn="l" fontAlgn="b"/>
                      <a:r>
                        <a:rPr lang="en-US" sz="1600" b="0" i="0" u="none" strike="noStrike" dirty="0" err="1" smtClean="0">
                          <a:solidFill>
                            <a:srgbClr val="000000"/>
                          </a:solidFill>
                          <a:effectLst/>
                          <a:latin typeface="Arial Rounded MT Bold" pitchFamily="34" charset="0"/>
                        </a:rPr>
                        <a:t>Admin.Assist</a:t>
                      </a:r>
                      <a:r>
                        <a:rPr lang="en-US" sz="1600" b="0" i="0" u="none" strike="noStrike" dirty="0" smtClean="0">
                          <a:solidFill>
                            <a:srgbClr val="000000"/>
                          </a:solidFill>
                          <a:effectLst/>
                          <a:latin typeface="Arial Rounded MT Bold" pitchFamily="34" charset="0"/>
                        </a:rPr>
                        <a:t>/Library Assist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28,307</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27,258</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26,604</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a:solidFill>
                            <a:srgbClr val="000000"/>
                          </a:solidFill>
                          <a:effectLst/>
                          <a:latin typeface="Arial Rounded MT Bold" pitchFamily="34" charset="0"/>
                        </a:rPr>
                        <a:t>Teacher Assistant</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27,066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40,845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39,153</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0" i="0" u="none" strike="noStrike" dirty="0" smtClean="0">
                          <a:solidFill>
                            <a:srgbClr val="000000"/>
                          </a:solidFill>
                          <a:effectLst/>
                          <a:latin typeface="Arial Rounded MT Bold" pitchFamily="34" charset="0"/>
                        </a:rPr>
                        <a:t>Custodian</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34,765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34,436</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33,754</a:t>
                      </a:r>
                      <a:endParaRPr lang="en-US" sz="1600" b="0" i="0" u="none" strike="noStrike" dirty="0">
                        <a:solidFill>
                          <a:srgbClr val="000000"/>
                        </a:solidFill>
                        <a:effectLst/>
                        <a:latin typeface="Arial Rounded MT Bold" pitchFamily="34" charset="0"/>
                      </a:endParaRPr>
                    </a:p>
                  </a:txBody>
                  <a:tcPr marL="12700" marR="12700" marT="12700" marB="0" anchor="b"/>
                </a:tc>
              </a:tr>
              <a:tr h="420724">
                <a:tc>
                  <a:txBody>
                    <a:bodyPr/>
                    <a:lstStyle/>
                    <a:p>
                      <a:pPr algn="l" fontAlgn="b"/>
                      <a:r>
                        <a:rPr lang="en-US" sz="1600" b="1" i="0" u="none" strike="noStrike" dirty="0">
                          <a:solidFill>
                            <a:srgbClr val="000000"/>
                          </a:solidFill>
                          <a:effectLst/>
                          <a:latin typeface="Arial Rounded MT Bold" pitchFamily="34" charset="0"/>
                        </a:rPr>
                        <a:t>Total</a:t>
                      </a: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425,393</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398,037</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389,664</a:t>
                      </a:r>
                      <a:endParaRPr lang="en-US" sz="16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25986454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97164"/>
            <a:ext cx="8042276" cy="622496"/>
          </a:xfrm>
        </p:spPr>
        <p:txBody>
          <a:bodyPr/>
          <a:lstStyle/>
          <a:p>
            <a:r>
              <a:rPr lang="en-US" sz="3600" dirty="0" smtClean="0">
                <a:latin typeface="Arial Rounded MT Bold" pitchFamily="34" charset="0"/>
              </a:rPr>
              <a:t>Assigned Budgets</a:t>
            </a:r>
            <a:endParaRPr lang="en-US" sz="3600" dirty="0">
              <a:latin typeface="Arial Rounded MT Bold"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7883049"/>
              </p:ext>
            </p:extLst>
          </p:nvPr>
        </p:nvGraphicFramePr>
        <p:xfrm>
          <a:off x="549275" y="1136073"/>
          <a:ext cx="8042276" cy="11125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1800" b="1" i="0" u="none" strike="noStrike" dirty="0">
                          <a:solidFill>
                            <a:srgbClr val="000000"/>
                          </a:solidFill>
                          <a:effectLst/>
                          <a:latin typeface="Arial Rounded MT Bold" pitchFamily="34" charset="0"/>
                        </a:rPr>
                        <a:t>Actual Costs</a:t>
                      </a: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18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72191765"/>
              </p:ext>
            </p:extLst>
          </p:nvPr>
        </p:nvGraphicFramePr>
        <p:xfrm>
          <a:off x="549275" y="2299519"/>
          <a:ext cx="8042276" cy="4119462"/>
        </p:xfrm>
        <a:graphic>
          <a:graphicData uri="http://schemas.openxmlformats.org/drawingml/2006/table">
            <a:tbl>
              <a:tblPr firstRow="1" bandRow="1">
                <a:tableStyleId>{5C22544A-7EE6-4342-B048-85BDC9FD1C3A}</a:tableStyleId>
              </a:tblPr>
              <a:tblGrid>
                <a:gridCol w="2010569"/>
                <a:gridCol w="2010569"/>
                <a:gridCol w="2010569"/>
                <a:gridCol w="2010569"/>
              </a:tblGrid>
              <a:tr h="237442">
                <a:tc>
                  <a:txBody>
                    <a:bodyPr/>
                    <a:lstStyle/>
                    <a:p>
                      <a:pPr algn="l" fontAlgn="b"/>
                      <a:r>
                        <a:rPr lang="en-US" sz="1600" b="1" i="0" u="none" strike="noStrike" dirty="0">
                          <a:solidFill>
                            <a:srgbClr val="000000"/>
                          </a:solidFill>
                          <a:effectLst/>
                          <a:latin typeface="Arial Rounded MT Bold" pitchFamily="34" charset="0"/>
                        </a:rPr>
                        <a:t>Assigned Budgets</a:t>
                      </a: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Regular Instruction</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6,782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8,492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6,730</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Admin.Support</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1,673</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1,612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1,351</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Library</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r>
              <a:tr h="463130">
                <a:tc>
                  <a:txBody>
                    <a:bodyPr/>
                    <a:lstStyle/>
                    <a:p>
                      <a:pPr algn="l" fontAlgn="b"/>
                      <a:r>
                        <a:rPr lang="en-US" sz="1600" b="0" i="0" u="none" strike="noStrike" dirty="0">
                          <a:solidFill>
                            <a:srgbClr val="000000"/>
                          </a:solidFill>
                          <a:effectLst/>
                          <a:latin typeface="Arial Rounded MT Bold" pitchFamily="34" charset="0"/>
                        </a:rPr>
                        <a:t>Teachers Working Conditions</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1,610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1,571</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1,561</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a:solidFill>
                            <a:srgbClr val="000000"/>
                          </a:solidFill>
                          <a:effectLst/>
                          <a:latin typeface="Arial Rounded MT Bold" pitchFamily="34" charset="0"/>
                        </a:rPr>
                        <a:t>Nutrition</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345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1,104</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1,104</a:t>
                      </a:r>
                      <a:endParaRPr lang="en-US" sz="1600" b="0" i="0" u="none" strike="noStrike" dirty="0">
                        <a:solidFill>
                          <a:srgbClr val="000000"/>
                        </a:solidFill>
                        <a:effectLst/>
                        <a:latin typeface="Arial Rounded MT Bold" pitchFamily="34" charset="0"/>
                      </a:endParaRPr>
                    </a:p>
                  </a:txBody>
                  <a:tcPr marL="12700" marR="12700" marT="12700" marB="0" anchor="b"/>
                </a:tc>
              </a:tr>
              <a:tr h="463130">
                <a:tc>
                  <a:txBody>
                    <a:bodyPr/>
                    <a:lstStyle/>
                    <a:p>
                      <a:pPr algn="l" fontAlgn="b"/>
                      <a:r>
                        <a:rPr lang="en-US" sz="1600" b="0" i="0" u="none" strike="noStrike" dirty="0" smtClean="0">
                          <a:solidFill>
                            <a:srgbClr val="000000"/>
                          </a:solidFill>
                          <a:effectLst/>
                          <a:latin typeface="Arial Rounded MT Bold" pitchFamily="34" charset="0"/>
                        </a:rPr>
                        <a:t>Bilingual</a:t>
                      </a:r>
                      <a:r>
                        <a:rPr lang="en-US" sz="1600" b="0" i="0" u="none" strike="noStrike" baseline="0" dirty="0" smtClean="0">
                          <a:solidFill>
                            <a:srgbClr val="000000"/>
                          </a:solidFill>
                          <a:effectLst/>
                          <a:latin typeface="Arial Rounded MT Bold" pitchFamily="34" charset="0"/>
                        </a:rPr>
                        <a:t> Learning Environment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250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250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275</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Wellness Grant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435</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433</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442</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Positive Learning</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2,002</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Co/Extra Trips</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352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339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1,018</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0" i="0" u="none" strike="noStrike" dirty="0" smtClean="0">
                          <a:solidFill>
                            <a:srgbClr val="000000"/>
                          </a:solidFill>
                          <a:effectLst/>
                          <a:latin typeface="Arial Rounded MT Bold" pitchFamily="34" charset="0"/>
                        </a:rPr>
                        <a:t>PSSC</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254</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368</a:t>
                      </a:r>
                      <a:endParaRPr lang="en-US" sz="1600" b="0" i="0" u="none" strike="noStrike" dirty="0">
                        <a:solidFill>
                          <a:srgbClr val="000000"/>
                        </a:solidFill>
                        <a:effectLst/>
                        <a:latin typeface="Arial Rounded MT Bold" pitchFamily="34" charset="0"/>
                      </a:endParaRPr>
                    </a:p>
                  </a:txBody>
                  <a:tcPr marL="12700" marR="12700" marT="12700" marB="0" anchor="b"/>
                </a:tc>
              </a:tr>
              <a:tr h="318018">
                <a:tc>
                  <a:txBody>
                    <a:bodyPr/>
                    <a:lstStyle/>
                    <a:p>
                      <a:pPr algn="l" fontAlgn="b"/>
                      <a:r>
                        <a:rPr lang="en-US" sz="1600" b="1" i="0" u="none" strike="noStrike" dirty="0">
                          <a:solidFill>
                            <a:srgbClr val="000000"/>
                          </a:solidFill>
                          <a:effectLst/>
                          <a:latin typeface="Arial Rounded MT Bold" pitchFamily="34" charset="0"/>
                        </a:rPr>
                        <a:t>Total</a:t>
                      </a: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11,558</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14,055</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14,850</a:t>
                      </a:r>
                      <a:endParaRPr lang="en-US" sz="16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33460588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5369"/>
            <a:ext cx="8042276" cy="659441"/>
          </a:xfrm>
        </p:spPr>
        <p:txBody>
          <a:bodyPr/>
          <a:lstStyle/>
          <a:p>
            <a:r>
              <a:rPr lang="en-US" sz="3600" dirty="0" smtClean="0">
                <a:latin typeface="Arial Rounded MT Bold" pitchFamily="34" charset="0"/>
              </a:rPr>
              <a:t>Facilities Costs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7651431"/>
              </p:ext>
            </p:extLst>
          </p:nvPr>
        </p:nvGraphicFramePr>
        <p:xfrm>
          <a:off x="549275" y="1600200"/>
          <a:ext cx="8042276" cy="11125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1800" b="1" i="0" u="none" strike="noStrike" dirty="0">
                          <a:solidFill>
                            <a:srgbClr val="000000"/>
                          </a:solidFill>
                          <a:effectLst/>
                          <a:latin typeface="Arial Rounded MT Bold" pitchFamily="34" charset="0"/>
                        </a:rPr>
                        <a:t>Actual Costs</a:t>
                      </a: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18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66324168"/>
              </p:ext>
            </p:extLst>
          </p:nvPr>
        </p:nvGraphicFramePr>
        <p:xfrm>
          <a:off x="549275" y="2836052"/>
          <a:ext cx="8042276" cy="2842372"/>
        </p:xfrm>
        <a:graphic>
          <a:graphicData uri="http://schemas.openxmlformats.org/drawingml/2006/table">
            <a:tbl>
              <a:tblPr firstRow="1" bandRow="1">
                <a:tableStyleId>{5C22544A-7EE6-4342-B048-85BDC9FD1C3A}</a:tableStyleId>
              </a:tblPr>
              <a:tblGrid>
                <a:gridCol w="2010569"/>
                <a:gridCol w="2010569"/>
                <a:gridCol w="2010569"/>
                <a:gridCol w="2010569"/>
              </a:tblGrid>
              <a:tr h="390332">
                <a:tc>
                  <a:txBody>
                    <a:bodyPr/>
                    <a:lstStyle/>
                    <a:p>
                      <a:pPr algn="l" fontAlgn="b"/>
                      <a:r>
                        <a:rPr lang="en-US" sz="1600" b="1" i="0" u="none" strike="noStrike" dirty="0">
                          <a:solidFill>
                            <a:srgbClr val="000000"/>
                          </a:solidFill>
                          <a:effectLst/>
                          <a:latin typeface="Arial Rounded MT Bold" pitchFamily="34" charset="0"/>
                        </a:rPr>
                        <a:t>Facilities Costs</a:t>
                      </a: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a:solidFill>
                            <a:srgbClr val="000000"/>
                          </a:solidFill>
                          <a:effectLst/>
                          <a:latin typeface="Arial Rounded MT Bold" pitchFamily="34" charset="0"/>
                        </a:rPr>
                        <a:t>Electricity</a:t>
                      </a: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30,138</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27,904</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26,654</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Garbage Removal</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1,912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2,289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1,757</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Ground</a:t>
                      </a:r>
                      <a:r>
                        <a:rPr lang="en-US" sz="1600" b="0" i="0" u="none" strike="noStrike" baseline="0" dirty="0" smtClean="0">
                          <a:solidFill>
                            <a:srgbClr val="000000"/>
                          </a:solidFill>
                          <a:effectLst/>
                          <a:latin typeface="Arial Rounded MT Bold" pitchFamily="34" charset="0"/>
                        </a:rPr>
                        <a:t> Maintenance</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5,952</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8210</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a:solidFill>
                            <a:srgbClr val="000000"/>
                          </a:solidFill>
                          <a:effectLst/>
                          <a:latin typeface="Arial Rounded MT Bold" pitchFamily="34" charset="0"/>
                        </a:rPr>
                        <a:t> </a:t>
                      </a:r>
                      <a:r>
                        <a:rPr lang="en-US" sz="1600" b="0" i="0" u="none" strike="noStrike" dirty="0" smtClean="0">
                          <a:solidFill>
                            <a:srgbClr val="000000"/>
                          </a:solidFill>
                          <a:effectLst/>
                          <a:latin typeface="Arial Rounded MT Bold" pitchFamily="34" charset="0"/>
                        </a:rPr>
                        <a:t>8147 </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Cleaning Supplies</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359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1,561</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1,257</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0" i="0" u="none" strike="noStrike" dirty="0" smtClean="0">
                          <a:solidFill>
                            <a:srgbClr val="000000"/>
                          </a:solidFill>
                          <a:effectLst/>
                          <a:latin typeface="Arial Rounded MT Bold" pitchFamily="34" charset="0"/>
                        </a:rPr>
                        <a:t>Minor Repairs</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12,473</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11,629</a:t>
                      </a:r>
                      <a:endParaRPr lang="en-US" sz="1600" b="0"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0" i="0" u="none" strike="noStrike" dirty="0" smtClean="0">
                          <a:solidFill>
                            <a:srgbClr val="000000"/>
                          </a:solidFill>
                          <a:effectLst/>
                          <a:latin typeface="Arial Rounded MT Bold" pitchFamily="34" charset="0"/>
                        </a:rPr>
                        <a:t>11,404</a:t>
                      </a:r>
                      <a:endParaRPr lang="en-US" sz="1600" b="0" i="0" u="none" strike="noStrike" dirty="0">
                        <a:solidFill>
                          <a:srgbClr val="000000"/>
                        </a:solidFill>
                        <a:effectLst/>
                        <a:latin typeface="Arial Rounded MT Bold" pitchFamily="34" charset="0"/>
                      </a:endParaRPr>
                    </a:p>
                  </a:txBody>
                  <a:tcPr marL="12700" marR="12700" marT="12700" marB="0" anchor="b"/>
                </a:tc>
              </a:tr>
              <a:tr h="390332">
                <a:tc>
                  <a:txBody>
                    <a:bodyPr/>
                    <a:lstStyle/>
                    <a:p>
                      <a:pPr algn="l" fontAlgn="b"/>
                      <a:r>
                        <a:rPr lang="en-US" sz="1600" b="1" i="0" u="none" strike="noStrike" dirty="0">
                          <a:solidFill>
                            <a:srgbClr val="000000"/>
                          </a:solidFill>
                          <a:effectLst/>
                          <a:latin typeface="Arial Rounded MT Bold" pitchFamily="34" charset="0"/>
                        </a:rPr>
                        <a:t>Total</a:t>
                      </a: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50,833</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51,593</a:t>
                      </a:r>
                      <a:endParaRPr lang="en-US" sz="16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1600" b="1" i="0" u="none" strike="noStrike" dirty="0" smtClean="0">
                          <a:solidFill>
                            <a:srgbClr val="000000"/>
                          </a:solidFill>
                          <a:effectLst/>
                          <a:latin typeface="Arial Rounded MT Bold" pitchFamily="34" charset="0"/>
                        </a:rPr>
                        <a:t>49,219</a:t>
                      </a:r>
                      <a:endParaRPr lang="en-US" sz="16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28341303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24642"/>
            <a:ext cx="8042276" cy="613259"/>
          </a:xfrm>
        </p:spPr>
        <p:txBody>
          <a:bodyPr/>
          <a:lstStyle/>
          <a:p>
            <a:r>
              <a:rPr lang="en-US" sz="3600" dirty="0" smtClean="0">
                <a:latin typeface="Arial Rounded MT Bold" pitchFamily="34" charset="0"/>
              </a:rPr>
              <a:t>Total Costs</a:t>
            </a:r>
            <a:endParaRPr lang="en-US" sz="3600"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2122237"/>
              </p:ext>
            </p:extLst>
          </p:nvPr>
        </p:nvGraphicFramePr>
        <p:xfrm>
          <a:off x="549275" y="2787977"/>
          <a:ext cx="8042276" cy="12014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r>
                        <a:rPr lang="en-US" sz="2400" b="1" i="0" u="none" strike="noStrike" dirty="0">
                          <a:solidFill>
                            <a:srgbClr val="000000"/>
                          </a:solidFill>
                          <a:effectLst/>
                          <a:latin typeface="Arial Rounded MT Bold" pitchFamily="34" charset="0"/>
                        </a:rPr>
                        <a:t>TOTAL COSTS</a:t>
                      </a:r>
                    </a:p>
                  </a:txBody>
                  <a:tcPr marL="12700" marR="12700" marT="12700" marB="0" anchor="b"/>
                </a:tc>
                <a:tc>
                  <a:txBody>
                    <a:bodyPr/>
                    <a:lstStyle/>
                    <a:p>
                      <a:pPr algn="r" fontAlgn="b"/>
                      <a:r>
                        <a:rPr lang="en-US" sz="2400" b="1" i="0" u="none" strike="noStrike" dirty="0" smtClean="0">
                          <a:solidFill>
                            <a:srgbClr val="000000"/>
                          </a:solidFill>
                          <a:effectLst/>
                          <a:latin typeface="Arial Rounded MT Bold" pitchFamily="34" charset="0"/>
                        </a:rPr>
                        <a:t>487,784</a:t>
                      </a:r>
                      <a:endParaRPr lang="en-US" sz="24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2400" b="1" i="0" u="none" strike="noStrike" dirty="0" smtClean="0">
                          <a:solidFill>
                            <a:srgbClr val="000000"/>
                          </a:solidFill>
                          <a:effectLst/>
                          <a:latin typeface="Arial Rounded MT Bold" pitchFamily="34" charset="0"/>
                        </a:rPr>
                        <a:t>464,045</a:t>
                      </a:r>
                      <a:endParaRPr lang="en-US" sz="2400" b="1" i="0" u="none" strike="noStrike" dirty="0">
                        <a:solidFill>
                          <a:srgbClr val="000000"/>
                        </a:solidFill>
                        <a:effectLst/>
                        <a:latin typeface="Arial Rounded MT Bold" pitchFamily="34" charset="0"/>
                      </a:endParaRPr>
                    </a:p>
                  </a:txBody>
                  <a:tcPr marL="12700" marR="12700" marT="12700" marB="0" anchor="b"/>
                </a:tc>
                <a:tc>
                  <a:txBody>
                    <a:bodyPr/>
                    <a:lstStyle/>
                    <a:p>
                      <a:pPr algn="r" fontAlgn="b"/>
                      <a:r>
                        <a:rPr lang="en-US" sz="2400" b="1" i="0" u="none" strike="noStrike" dirty="0" smtClean="0">
                          <a:solidFill>
                            <a:srgbClr val="000000"/>
                          </a:solidFill>
                          <a:effectLst/>
                          <a:latin typeface="Arial Rounded MT Bold" pitchFamily="34" charset="0"/>
                        </a:rPr>
                        <a:t>453,733</a:t>
                      </a:r>
                      <a:endParaRPr lang="en-US" sz="2400" b="1" i="0" u="none" strike="noStrike" dirty="0">
                        <a:solidFill>
                          <a:srgbClr val="000000"/>
                        </a:solidFill>
                        <a:effectLst/>
                        <a:latin typeface="Arial Rounded MT Bold" pitchFamily="34" charset="0"/>
                      </a:endParaRPr>
                    </a:p>
                  </a:txBody>
                  <a:tcPr marL="12700" marR="12700" marT="12700" marB="0" anchor="b"/>
                </a:tc>
              </a:tr>
              <a:tr h="370840">
                <a:tc>
                  <a:txBody>
                    <a:bodyPr/>
                    <a:lstStyle/>
                    <a:p>
                      <a:endParaRPr lang="en-US" sz="2400" dirty="0">
                        <a:latin typeface="Arial Rounded MT Bold" pitchFamily="34" charset="0"/>
                      </a:endParaRPr>
                    </a:p>
                  </a:txBody>
                  <a:tcPr/>
                </a:tc>
                <a:tc>
                  <a:txBody>
                    <a:bodyPr/>
                    <a:lstStyle/>
                    <a:p>
                      <a:endParaRPr lang="en-US" sz="2400" dirty="0">
                        <a:latin typeface="Arial Rounded MT Bold" pitchFamily="34" charset="0"/>
                      </a:endParaRPr>
                    </a:p>
                  </a:txBody>
                  <a:tcPr/>
                </a:tc>
                <a:tc>
                  <a:txBody>
                    <a:bodyPr/>
                    <a:lstStyle/>
                    <a:p>
                      <a:endParaRPr lang="en-US" sz="2400" dirty="0">
                        <a:latin typeface="Arial Rounded MT Bold" pitchFamily="34" charset="0"/>
                      </a:endParaRPr>
                    </a:p>
                  </a:txBody>
                  <a:tcPr/>
                </a:tc>
                <a:tc>
                  <a:txBody>
                    <a:bodyPr/>
                    <a:lstStyle/>
                    <a:p>
                      <a:endParaRPr lang="en-US" sz="2400" dirty="0">
                        <a:latin typeface="Arial Rounded MT Bold" pitchFamily="34"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22924827"/>
              </p:ext>
            </p:extLst>
          </p:nvPr>
        </p:nvGraphicFramePr>
        <p:xfrm>
          <a:off x="549275" y="1464146"/>
          <a:ext cx="8042276" cy="1112520"/>
        </p:xfrm>
        <a:graphic>
          <a:graphicData uri="http://schemas.openxmlformats.org/drawingml/2006/table">
            <a:tbl>
              <a:tblPr firstRow="1" bandRow="1">
                <a:tableStyleId>{5C22544A-7EE6-4342-B048-85BDC9FD1C3A}</a:tableStyleId>
              </a:tblPr>
              <a:tblGrid>
                <a:gridCol w="2010569"/>
                <a:gridCol w="2010569"/>
                <a:gridCol w="2010569"/>
                <a:gridCol w="2010569"/>
              </a:tblGrid>
              <a:tr h="370840">
                <a:tc>
                  <a:txBody>
                    <a:bodyPr/>
                    <a:lstStyle/>
                    <a:p>
                      <a:pPr algn="l" fontAlgn="b"/>
                      <a:endParaRPr lang="en-US" sz="2000" b="0" i="0" u="none" strike="noStrike" dirty="0">
                        <a:solidFill>
                          <a:srgbClr val="000000"/>
                        </a:solidFill>
                        <a:effectLst/>
                        <a:latin typeface="Arial Rounded MT Bold" pitchFamily="34" charset="0"/>
                      </a:endParaRPr>
                    </a:p>
                  </a:txBody>
                  <a:tcPr marL="12700" marR="12700" marT="12700" marB="0" anchor="b"/>
                </a:tc>
                <a:tc gridSpan="3">
                  <a:txBody>
                    <a:bodyPr/>
                    <a:lstStyle/>
                    <a:p>
                      <a:pPr algn="ctr" fontAlgn="b"/>
                      <a:r>
                        <a:rPr lang="en-US" sz="2000" b="1" i="0" u="none" strike="noStrike" dirty="0">
                          <a:solidFill>
                            <a:srgbClr val="000000"/>
                          </a:solidFill>
                          <a:effectLst/>
                          <a:latin typeface="Arial Rounded MT Bold" pitchFamily="34" charset="0"/>
                        </a:rPr>
                        <a:t>Actual Costs</a:t>
                      </a:r>
                    </a:p>
                  </a:txBody>
                  <a:tcPr marL="12700" marR="12700" marT="12700" marB="0" anchor="b"/>
                </a:tc>
                <a:tc hMerge="1">
                  <a:txBody>
                    <a:bodyPr/>
                    <a:lstStyle/>
                    <a:p>
                      <a:endParaRPr lang="en-US"/>
                    </a:p>
                  </a:txBody>
                  <a:tcPr/>
                </a:tc>
                <a:tc hMerge="1">
                  <a:txBody>
                    <a:bodyPr/>
                    <a:lstStyle/>
                    <a:p>
                      <a:endParaRPr lang="en-US"/>
                    </a:p>
                  </a:txBody>
                  <a:tcPr/>
                </a:tc>
              </a:tr>
              <a:tr h="370840">
                <a:tc>
                  <a:txBody>
                    <a:bodyPr/>
                    <a:lstStyle/>
                    <a:p>
                      <a:pPr algn="l" fontAlgn="b"/>
                      <a:r>
                        <a:rPr lang="en-US" sz="2000" b="1" i="0" u="none" strike="noStrike" dirty="0">
                          <a:solidFill>
                            <a:srgbClr val="000000"/>
                          </a:solidFill>
                          <a:effectLst/>
                          <a:latin typeface="Arial Rounded MT Bold" pitchFamily="34" charset="0"/>
                        </a:rPr>
                        <a:t>Cost Centers</a:t>
                      </a:r>
                    </a:p>
                  </a:txBody>
                  <a:tcPr marL="12700" marR="12700" marT="12700" marB="0" anchor="b"/>
                </a:tc>
                <a:tc>
                  <a:txBody>
                    <a:bodyPr/>
                    <a:lstStyle/>
                    <a:p>
                      <a:pPr algn="ctr" fontAlgn="b"/>
                      <a:r>
                        <a:rPr lang="en-US" sz="20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2000" b="1" i="0" u="none" strike="noStrike" dirty="0">
                          <a:solidFill>
                            <a:srgbClr val="000000"/>
                          </a:solidFill>
                          <a:effectLst/>
                          <a:latin typeface="Arial Rounded MT Bold" pitchFamily="34" charset="0"/>
                        </a:rPr>
                        <a:t>Fiscal Year</a:t>
                      </a:r>
                    </a:p>
                  </a:txBody>
                  <a:tcPr marL="12700" marR="12700" marT="12700" marB="0" anchor="b"/>
                </a:tc>
                <a:tc>
                  <a:txBody>
                    <a:bodyPr/>
                    <a:lstStyle/>
                    <a:p>
                      <a:pPr algn="ctr" fontAlgn="b"/>
                      <a:r>
                        <a:rPr lang="en-US" sz="2000" b="1" i="0" u="none" strike="noStrike" dirty="0">
                          <a:solidFill>
                            <a:srgbClr val="000000"/>
                          </a:solidFill>
                          <a:effectLst/>
                          <a:latin typeface="Arial Rounded MT Bold" pitchFamily="34" charset="0"/>
                        </a:rPr>
                        <a:t>Fiscal Year</a:t>
                      </a:r>
                    </a:p>
                  </a:txBody>
                  <a:tcPr marL="12700" marR="12700" marT="12700" marB="0" anchor="b"/>
                </a:tc>
              </a:tr>
              <a:tr h="370840">
                <a:tc>
                  <a:txBody>
                    <a:bodyPr/>
                    <a:lstStyle/>
                    <a:p>
                      <a:pPr algn="l" fontAlgn="b"/>
                      <a:endParaRPr lang="en-US" sz="2000" b="0"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2013-2014</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2012-2013</a:t>
                      </a:r>
                      <a:endParaRPr lang="en-US" sz="1800" b="1" i="0" u="none" strike="noStrike" dirty="0">
                        <a:solidFill>
                          <a:srgbClr val="000000"/>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rgbClr val="000000"/>
                          </a:solidFill>
                          <a:effectLst/>
                          <a:latin typeface="Arial Rounded MT Bold" pitchFamily="34" charset="0"/>
                        </a:rPr>
                        <a:t>2011-2012</a:t>
                      </a:r>
                      <a:endParaRPr lang="en-US" sz="1800" b="1" i="0" u="none" strike="noStrike" dirty="0">
                        <a:solidFill>
                          <a:srgbClr val="000000"/>
                        </a:solidFill>
                        <a:effectLst/>
                        <a:latin typeface="Arial Rounded MT Bold" pitchFamily="34" charset="0"/>
                      </a:endParaRPr>
                    </a:p>
                  </a:txBody>
                  <a:tcPr marL="12700" marR="12700" marT="12700" marB="0" anchor="b"/>
                </a:tc>
              </a:tr>
            </a:tbl>
          </a:graphicData>
        </a:graphic>
      </p:graphicFrame>
    </p:spTree>
    <p:extLst>
      <p:ext uri="{BB962C8B-B14F-4D97-AF65-F5344CB8AC3E}">
        <p14:creationId xmlns:p14="http://schemas.microsoft.com/office/powerpoint/2010/main" val="4179402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259406"/>
          </a:xfrm>
        </p:spPr>
        <p:txBody>
          <a:bodyPr>
            <a:normAutofit/>
          </a:bodyPr>
          <a:lstStyle/>
          <a:p>
            <a:r>
              <a:rPr lang="en-US" sz="3600" dirty="0" smtClean="0">
                <a:latin typeface="Arial Rounded MT Bold" pitchFamily="34" charset="0"/>
              </a:rPr>
              <a:t>Impact on the Community</a:t>
            </a:r>
            <a:endParaRPr lang="en-US" sz="3600" dirty="0">
              <a:latin typeface="Arial Rounded MT Bold"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Rounded MT Bold" pitchFamily="34" charset="0"/>
              </a:rPr>
              <a:t>Parent participation in school activities would require travel to Cambridge Narrows Community School, </a:t>
            </a:r>
            <a:r>
              <a:rPr lang="en-US" dirty="0" err="1" smtClean="0">
                <a:latin typeface="Arial Rounded MT Bold" pitchFamily="34" charset="0"/>
              </a:rPr>
              <a:t>Chipman</a:t>
            </a:r>
            <a:r>
              <a:rPr lang="en-US" dirty="0" smtClean="0">
                <a:latin typeface="Arial Rounded MT Bold" pitchFamily="34" charset="0"/>
              </a:rPr>
              <a:t> Elementary School or Sussex Community School if Coles Island were to close</a:t>
            </a:r>
          </a:p>
          <a:p>
            <a:r>
              <a:rPr lang="en-US" dirty="0" smtClean="0">
                <a:latin typeface="Arial Rounded MT Bold" pitchFamily="34" charset="0"/>
              </a:rPr>
              <a:t>Community members generally travel to Sussex for shopping</a:t>
            </a:r>
          </a:p>
          <a:p>
            <a:r>
              <a:rPr lang="en-US" dirty="0" smtClean="0">
                <a:latin typeface="Arial Rounded MT Bold" pitchFamily="34" charset="0"/>
              </a:rPr>
              <a:t>The only community group using the building on a regular basis (2 x week) is Care-N-Share out of </a:t>
            </a:r>
            <a:r>
              <a:rPr lang="en-US" dirty="0" err="1" smtClean="0">
                <a:latin typeface="Arial Rounded MT Bold" pitchFamily="34" charset="0"/>
              </a:rPr>
              <a:t>Chipman</a:t>
            </a:r>
            <a:r>
              <a:rPr lang="en-US" dirty="0" smtClean="0">
                <a:latin typeface="Arial Rounded MT Bold" pitchFamily="34" charset="0"/>
              </a:rPr>
              <a:t>.  This is a Mom &amp; Tot program</a:t>
            </a:r>
          </a:p>
          <a:p>
            <a:r>
              <a:rPr lang="en-US" dirty="0" smtClean="0">
                <a:latin typeface="Arial Rounded MT Bold" pitchFamily="34" charset="0"/>
              </a:rPr>
              <a:t>There is no evidence the community will grow in the near future</a:t>
            </a:r>
          </a:p>
          <a:p>
            <a:r>
              <a:rPr lang="en-US" dirty="0" smtClean="0">
                <a:latin typeface="Arial Rounded MT Bold" pitchFamily="34" charset="0"/>
              </a:rPr>
              <a:t>Coles Island is a Local Service District that does not have an active committee</a:t>
            </a:r>
            <a:endParaRPr lang="en-US" dirty="0">
              <a:latin typeface="Arial Rounded MT Bold" pitchFamily="34" charset="0"/>
            </a:endParaRPr>
          </a:p>
          <a:p>
            <a:endParaRPr lang="en-US" dirty="0" smtClean="0">
              <a:latin typeface="Arial Rounded MT Bold" pitchFamily="34" charset="0"/>
            </a:endParaRPr>
          </a:p>
        </p:txBody>
      </p:sp>
    </p:spTree>
    <p:extLst>
      <p:ext uri="{BB962C8B-B14F-4D97-AF65-F5344CB8AC3E}">
        <p14:creationId xmlns:p14="http://schemas.microsoft.com/office/powerpoint/2010/main" val="17006665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Impact on Other Schools</a:t>
            </a:r>
            <a:r>
              <a:rPr lang="en-US" sz="3600" dirty="0" smtClean="0"/>
              <a:t> </a:t>
            </a:r>
            <a:endParaRPr lang="en-US" sz="3600" dirty="0"/>
          </a:p>
        </p:txBody>
      </p:sp>
      <p:sp>
        <p:nvSpPr>
          <p:cNvPr id="3" name="Content Placeholder 2"/>
          <p:cNvSpPr>
            <a:spLocks noGrp="1"/>
          </p:cNvSpPr>
          <p:nvPr>
            <p:ph idx="1"/>
          </p:nvPr>
        </p:nvSpPr>
        <p:spPr/>
        <p:txBody>
          <a:bodyPr>
            <a:normAutofit/>
          </a:bodyPr>
          <a:lstStyle/>
          <a:p>
            <a:r>
              <a:rPr lang="en-US" dirty="0"/>
              <a:t>There are a </a:t>
            </a:r>
            <a:r>
              <a:rPr lang="en-US" dirty="0" smtClean="0"/>
              <a:t>few </a:t>
            </a:r>
            <a:r>
              <a:rPr lang="en-US" dirty="0"/>
              <a:t>of </a:t>
            </a:r>
            <a:r>
              <a:rPr lang="en-US" dirty="0" smtClean="0"/>
              <a:t>options for students should a </a:t>
            </a:r>
            <a:r>
              <a:rPr lang="en-US" dirty="0"/>
              <a:t>closure of Coles Island School </a:t>
            </a:r>
            <a:r>
              <a:rPr lang="en-US" dirty="0" smtClean="0"/>
              <a:t>result.  These options would include Cambridge-Narrows Community School, </a:t>
            </a:r>
            <a:r>
              <a:rPr lang="en-US" dirty="0" err="1" smtClean="0"/>
              <a:t>Chipman</a:t>
            </a:r>
            <a:r>
              <a:rPr lang="en-US" dirty="0" smtClean="0"/>
              <a:t> Elementary School or Sussex Community School.</a:t>
            </a:r>
          </a:p>
          <a:p>
            <a:r>
              <a:rPr lang="en-US" dirty="0" smtClean="0"/>
              <a:t>Notwithstanding </a:t>
            </a:r>
            <a:r>
              <a:rPr lang="en-US" dirty="0"/>
              <a:t>the options presented, there is capacity at every option school for the students at Coles Island.</a:t>
            </a:r>
          </a:p>
          <a:p>
            <a:endParaRPr lang="en-US" dirty="0" smtClean="0">
              <a:latin typeface="Arial Rounded MT Bold" pitchFamily="34" charset="0"/>
            </a:endParaRPr>
          </a:p>
        </p:txBody>
      </p:sp>
    </p:spTree>
    <p:extLst>
      <p:ext uri="{BB962C8B-B14F-4D97-AF65-F5344CB8AC3E}">
        <p14:creationId xmlns:p14="http://schemas.microsoft.com/office/powerpoint/2010/main" val="42625595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All </a:t>
            </a:r>
            <a:r>
              <a:rPr lang="en-US" dirty="0"/>
              <a:t>students in the Coles Island catchment attend the </a:t>
            </a:r>
            <a:r>
              <a:rPr lang="en-US" dirty="0" err="1"/>
              <a:t>Chipman</a:t>
            </a:r>
            <a:r>
              <a:rPr lang="en-US" dirty="0"/>
              <a:t> Schools.</a:t>
            </a:r>
          </a:p>
          <a:p>
            <a:r>
              <a:rPr lang="en-US" dirty="0" smtClean="0"/>
              <a:t>Impact:</a:t>
            </a:r>
          </a:p>
          <a:p>
            <a:pPr lvl="1"/>
            <a:r>
              <a:rPr lang="en-US" dirty="0" smtClean="0"/>
              <a:t>Assuming </a:t>
            </a:r>
            <a:r>
              <a:rPr lang="en-US" dirty="0"/>
              <a:t>the current trends for enrolment of K students, </a:t>
            </a:r>
            <a:r>
              <a:rPr lang="en-US" dirty="0" err="1"/>
              <a:t>Chipman</a:t>
            </a:r>
            <a:r>
              <a:rPr lang="en-US" dirty="0"/>
              <a:t> Elementary School would see the influx of 27 Coles students.  That combined with the current population of 100 CES students, would produce a total population of 127 </a:t>
            </a:r>
            <a:r>
              <a:rPr lang="en-US" dirty="0" smtClean="0"/>
              <a:t>students.</a:t>
            </a:r>
          </a:p>
          <a:p>
            <a:pPr lvl="1"/>
            <a:r>
              <a:rPr lang="en-US" dirty="0" smtClean="0"/>
              <a:t>There </a:t>
            </a:r>
            <a:r>
              <a:rPr lang="en-US" dirty="0"/>
              <a:t>would be little change in the number of classes needed to cover this influx because 27 students are spread over 6 grades.  There is one trouble spot in that Grade Two could be potentially over by one student causing either a split class be set or an additional 1 FTE added to staff</a:t>
            </a:r>
            <a:r>
              <a:rPr lang="en-US" dirty="0" smtClean="0"/>
              <a:t>.</a:t>
            </a:r>
          </a:p>
          <a:p>
            <a:pPr lvl="1"/>
            <a:r>
              <a:rPr lang="en-US" dirty="0" smtClean="0"/>
              <a:t>The </a:t>
            </a:r>
            <a:r>
              <a:rPr lang="en-US" dirty="0"/>
              <a:t>funding formula for CES would change little in regards to Administration, Guidance and Resource FTE.  We top up those areas as it is already.  Funding formula would say …6.6 approved classes, .5 Admin, .7 Resource, .2 Guidance for a total FTE of 8.0.  The Superintendent would have to approve adding 1 FTE with the addition of over 20 students</a:t>
            </a:r>
            <a:r>
              <a:rPr lang="en-US" dirty="0" smtClean="0"/>
              <a:t>.</a:t>
            </a:r>
          </a:p>
          <a:p>
            <a:pPr lvl="1"/>
            <a:r>
              <a:rPr lang="en-US" dirty="0" err="1" smtClean="0"/>
              <a:t>Chipman</a:t>
            </a:r>
            <a:r>
              <a:rPr lang="en-US" dirty="0" smtClean="0"/>
              <a:t> Forest </a:t>
            </a:r>
            <a:r>
              <a:rPr lang="en-US" dirty="0"/>
              <a:t>Avenue would not see any impact as they are receiving Coles students now.  Because of the number of students graduating and those coming in, the population of CFAS would decrease by 2 students overall.  No impact on staffing or capacity</a:t>
            </a:r>
            <a:r>
              <a:rPr lang="en-US" dirty="0" smtClean="0"/>
              <a:t>.</a:t>
            </a:r>
            <a:endParaRPr lang="en-US" dirty="0"/>
          </a:p>
        </p:txBody>
      </p:sp>
    </p:spTree>
    <p:extLst>
      <p:ext uri="{BB962C8B-B14F-4D97-AF65-F5344CB8AC3E}">
        <p14:creationId xmlns:p14="http://schemas.microsoft.com/office/powerpoint/2010/main" val="28795915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All </a:t>
            </a:r>
            <a:r>
              <a:rPr lang="en-US" dirty="0"/>
              <a:t>students in the Coles Island </a:t>
            </a:r>
            <a:r>
              <a:rPr lang="en-US" dirty="0" smtClean="0"/>
              <a:t>catchment (K-12) </a:t>
            </a:r>
            <a:r>
              <a:rPr lang="en-US" dirty="0"/>
              <a:t>attend Cambridge Narrows School.</a:t>
            </a:r>
          </a:p>
          <a:p>
            <a:r>
              <a:rPr lang="en-US" dirty="0" smtClean="0"/>
              <a:t>Impact:  </a:t>
            </a:r>
            <a:r>
              <a:rPr lang="en-US" dirty="0"/>
              <a:t>Substantial.  </a:t>
            </a:r>
            <a:endParaRPr lang="en-US" dirty="0" smtClean="0"/>
          </a:p>
          <a:p>
            <a:pPr lvl="1"/>
            <a:r>
              <a:rPr lang="en-US" dirty="0" smtClean="0"/>
              <a:t>Cambridge </a:t>
            </a:r>
            <a:r>
              <a:rPr lang="en-US" dirty="0"/>
              <a:t>would essentially go from a projected school population of 140 to 213, an increase of 73 students.  An increase of more than half their regular projected population to date.  There is capacity for this increase because the population added is distributed over 13 grades.   If you combined some classes at elementary and some at middle level, leaving grade 5 alone, the school can get by with five classes at K to 5, two classes at 6 to 8 and 4 classes at 9 to 12.  Many of these split classes would be at capacity and thus leaving little room for extra students.  So staffing-wise, there would be 14 classrooms, .8 Admin, .4 Guidance and 1.2 Resource for a total of 16.4.   This is up from the current FTE of 14.2.  This does not include a topping up of admin or Guidance that is traditionally done</a:t>
            </a:r>
            <a:r>
              <a:rPr lang="en-US" dirty="0" smtClean="0"/>
              <a:t>.  It should be noted we are not currently studying the catchment for Grade 6-12 students who live in the Coles Island area.</a:t>
            </a:r>
            <a:endParaRPr lang="en-US" dirty="0"/>
          </a:p>
          <a:p>
            <a:r>
              <a:rPr lang="en-US" dirty="0"/>
              <a:t> </a:t>
            </a:r>
            <a:r>
              <a:rPr lang="en-US" dirty="0" smtClean="0"/>
              <a:t>Result</a:t>
            </a:r>
            <a:r>
              <a:rPr lang="en-US" dirty="0"/>
              <a:t>.  An increase of 2.2 FTE.  Some of the Coles FTE could go there should their skill set fit in with the CNCS plan.</a:t>
            </a:r>
          </a:p>
          <a:p>
            <a:r>
              <a:rPr lang="en-US" dirty="0" smtClean="0"/>
              <a:t>The </a:t>
            </a:r>
            <a:r>
              <a:rPr lang="en-US" dirty="0"/>
              <a:t>impact would be </a:t>
            </a:r>
            <a:r>
              <a:rPr lang="en-US" dirty="0" smtClean="0"/>
              <a:t>significant </a:t>
            </a:r>
            <a:r>
              <a:rPr lang="en-US" dirty="0"/>
              <a:t>on the </a:t>
            </a:r>
            <a:r>
              <a:rPr lang="en-US" dirty="0" smtClean="0"/>
              <a:t>CFAS</a:t>
            </a:r>
            <a:r>
              <a:rPr lang="en-US" dirty="0"/>
              <a:t>.  CES hasn’t been getting Coles student so the impact on their capacity or staffing is minimal.  </a:t>
            </a:r>
          </a:p>
          <a:p>
            <a:r>
              <a:rPr lang="en-US" dirty="0" smtClean="0"/>
              <a:t>For </a:t>
            </a:r>
            <a:r>
              <a:rPr lang="en-US" dirty="0"/>
              <a:t>CFAS, it would mean have greater impact because all of the Coles students would have left (considering there was no bussing grandfathering), a possible reduction of 42 students for the 2015/2016 school year.  This is in addition to the school losing 9 students as 18 graduate and 9 come in from CES.  A total of 51 student decrease with the greatest impact in grade 9</a:t>
            </a:r>
            <a:r>
              <a:rPr lang="en-US" dirty="0" smtClean="0"/>
              <a:t>. </a:t>
            </a:r>
            <a:endParaRPr lang="en-US" dirty="0"/>
          </a:p>
          <a:p>
            <a:r>
              <a:rPr lang="en-US" dirty="0" smtClean="0"/>
              <a:t>With </a:t>
            </a:r>
            <a:r>
              <a:rPr lang="en-US" dirty="0"/>
              <a:t>a projected population of 172 for next year, CFAS could lose approximately 47 students.  At 125 students their FTE would be affected.  They would lose two high school classes alone.  Plus a reduction in Admin, Guidance and Resource FTE</a:t>
            </a:r>
            <a:r>
              <a:rPr lang="en-US" dirty="0" smtClean="0"/>
              <a:t>.</a:t>
            </a:r>
            <a:endParaRPr lang="en-US" dirty="0"/>
          </a:p>
          <a:p>
            <a:endParaRPr lang="en-US" dirty="0"/>
          </a:p>
        </p:txBody>
      </p:sp>
    </p:spTree>
    <p:extLst>
      <p:ext uri="{BB962C8B-B14F-4D97-AF65-F5344CB8AC3E}">
        <p14:creationId xmlns:p14="http://schemas.microsoft.com/office/powerpoint/2010/main" val="25078870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Split </a:t>
            </a:r>
            <a:r>
              <a:rPr lang="en-US" dirty="0"/>
              <a:t>of the Coles Island catchment students at </a:t>
            </a:r>
            <a:r>
              <a:rPr lang="en-US" dirty="0" err="1"/>
              <a:t>McCready’s</a:t>
            </a:r>
            <a:r>
              <a:rPr lang="en-US" dirty="0"/>
              <a:t>.   If the boundary was set at </a:t>
            </a:r>
            <a:r>
              <a:rPr lang="en-US" dirty="0" err="1"/>
              <a:t>McCready’s</a:t>
            </a:r>
            <a:r>
              <a:rPr lang="en-US" dirty="0"/>
              <a:t> </a:t>
            </a:r>
            <a:r>
              <a:rPr lang="en-US" dirty="0" smtClean="0"/>
              <a:t>Restaurant </a:t>
            </a:r>
            <a:r>
              <a:rPr lang="en-US" dirty="0"/>
              <a:t>by the Trans Canada Highway.    Students on the Sussex side go to CNCS and students on the Grand Lake side go to </a:t>
            </a:r>
            <a:r>
              <a:rPr lang="en-US" dirty="0" err="1"/>
              <a:t>Chipman</a:t>
            </a:r>
            <a:r>
              <a:rPr lang="en-US" dirty="0"/>
              <a:t> schools, the following would occur:</a:t>
            </a:r>
          </a:p>
          <a:p>
            <a:pPr lvl="2"/>
            <a:r>
              <a:rPr lang="en-US" dirty="0" smtClean="0"/>
              <a:t>CES </a:t>
            </a:r>
            <a:r>
              <a:rPr lang="en-US" dirty="0"/>
              <a:t>would receive 22 </a:t>
            </a:r>
            <a:r>
              <a:rPr lang="en-US" dirty="0" smtClean="0"/>
              <a:t>students</a:t>
            </a:r>
          </a:p>
          <a:p>
            <a:pPr lvl="2"/>
            <a:r>
              <a:rPr lang="en-US" dirty="0" smtClean="0"/>
              <a:t>CFAS </a:t>
            </a:r>
            <a:r>
              <a:rPr lang="en-US" dirty="0"/>
              <a:t>would receive 25 </a:t>
            </a:r>
            <a:r>
              <a:rPr lang="en-US" dirty="0" smtClean="0"/>
              <a:t>students</a:t>
            </a:r>
          </a:p>
          <a:p>
            <a:pPr lvl="2"/>
            <a:r>
              <a:rPr lang="en-US" dirty="0" smtClean="0"/>
              <a:t>CNCS </a:t>
            </a:r>
            <a:r>
              <a:rPr lang="en-US" dirty="0"/>
              <a:t>would receive 9 elementary and 8 high school students.</a:t>
            </a:r>
          </a:p>
          <a:p>
            <a:r>
              <a:rPr lang="en-US" dirty="0" smtClean="0"/>
              <a:t>Impact:  </a:t>
            </a:r>
          </a:p>
          <a:p>
            <a:pPr lvl="1"/>
            <a:r>
              <a:rPr lang="en-US" dirty="0" smtClean="0"/>
              <a:t>No </a:t>
            </a:r>
            <a:r>
              <a:rPr lang="en-US" dirty="0"/>
              <a:t>effect on capacity.  A small increase in FTE is possible in the </a:t>
            </a:r>
            <a:r>
              <a:rPr lang="en-US" dirty="0" err="1"/>
              <a:t>Chipman</a:t>
            </a:r>
            <a:r>
              <a:rPr lang="en-US" dirty="0"/>
              <a:t> but the schools can manage at the current FTE rate.   </a:t>
            </a:r>
            <a:r>
              <a:rPr lang="en-US" dirty="0" smtClean="0"/>
              <a:t>At </a:t>
            </a:r>
            <a:r>
              <a:rPr lang="en-US" dirty="0"/>
              <a:t>CNCS, very little impact.</a:t>
            </a:r>
          </a:p>
          <a:p>
            <a:endParaRPr lang="en-US" dirty="0"/>
          </a:p>
        </p:txBody>
      </p:sp>
    </p:spTree>
    <p:extLst>
      <p:ext uri="{BB962C8B-B14F-4D97-AF65-F5344CB8AC3E}">
        <p14:creationId xmlns:p14="http://schemas.microsoft.com/office/powerpoint/2010/main" val="33768343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4:</a:t>
            </a:r>
            <a:endParaRPr lang="en-US" dirty="0"/>
          </a:p>
        </p:txBody>
      </p:sp>
      <p:sp>
        <p:nvSpPr>
          <p:cNvPr id="3" name="Content Placeholder 2"/>
          <p:cNvSpPr>
            <a:spLocks noGrp="1"/>
          </p:cNvSpPr>
          <p:nvPr>
            <p:ph idx="1"/>
          </p:nvPr>
        </p:nvSpPr>
        <p:spPr/>
        <p:txBody>
          <a:bodyPr>
            <a:normAutofit/>
          </a:bodyPr>
          <a:lstStyle/>
          <a:p>
            <a:r>
              <a:rPr lang="en-US" dirty="0" smtClean="0"/>
              <a:t>Students </a:t>
            </a:r>
            <a:r>
              <a:rPr lang="en-US" dirty="0"/>
              <a:t>go to what school is geographically closest to them or personal child and family decisions.  </a:t>
            </a:r>
          </a:p>
          <a:p>
            <a:r>
              <a:rPr lang="en-US" dirty="0" smtClean="0"/>
              <a:t>Distribution </a:t>
            </a:r>
            <a:r>
              <a:rPr lang="en-US" dirty="0"/>
              <a:t>of FTE from Coles Island</a:t>
            </a:r>
          </a:p>
          <a:p>
            <a:pPr lvl="1"/>
            <a:r>
              <a:rPr lang="en-US" dirty="0" smtClean="0"/>
              <a:t>If the school were to close, staffing would be cared for under the terms of the various collective agreements.</a:t>
            </a:r>
            <a:endParaRPr lang="en-US" dirty="0"/>
          </a:p>
          <a:p>
            <a:endParaRPr lang="en-US" dirty="0"/>
          </a:p>
        </p:txBody>
      </p:sp>
    </p:spTree>
    <p:extLst>
      <p:ext uri="{BB962C8B-B14F-4D97-AF65-F5344CB8AC3E}">
        <p14:creationId xmlns:p14="http://schemas.microsoft.com/office/powerpoint/2010/main" val="2403606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80766"/>
            <a:ext cx="8042276" cy="963765"/>
          </a:xfrm>
        </p:spPr>
        <p:txBody>
          <a:bodyPr/>
          <a:lstStyle/>
          <a:p>
            <a:r>
              <a:rPr lang="en-US" dirty="0">
                <a:latin typeface="Arial Rounded MT Bold" panose="020F0704030504030204" pitchFamily="34" charset="0"/>
              </a:rPr>
              <a:t>Projected </a:t>
            </a:r>
            <a:r>
              <a:rPr lang="en-US" dirty="0" smtClean="0">
                <a:latin typeface="Arial Rounded MT Bold" panose="020F0704030504030204" pitchFamily="34" charset="0"/>
              </a:rPr>
              <a:t>Enrolment </a:t>
            </a:r>
            <a:endParaRPr lang="en-US" dirty="0">
              <a:latin typeface="Arial Rounded MT Bold" panose="020F0704030504030204" pitchFamily="34" charset="0"/>
            </a:endParaRPr>
          </a:p>
        </p:txBody>
      </p:sp>
      <p:graphicFrame>
        <p:nvGraphicFramePr>
          <p:cNvPr id="3" name="Chart 2"/>
          <p:cNvGraphicFramePr>
            <a:graphicFrameLocks/>
          </p:cNvGraphicFramePr>
          <p:nvPr>
            <p:extLst>
              <p:ext uri="{D42A27DB-BD31-4B8C-83A1-F6EECF244321}">
                <p14:modId xmlns:p14="http://schemas.microsoft.com/office/powerpoint/2010/main" val="738225696"/>
              </p:ext>
            </p:extLst>
          </p:nvPr>
        </p:nvGraphicFramePr>
        <p:xfrm>
          <a:off x="609600" y="1752600"/>
          <a:ext cx="7620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574608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to Changing Schools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Some of these other schools are actually closer to where the student lives.  Less of a bus drive.</a:t>
            </a:r>
          </a:p>
          <a:p>
            <a:pPr lvl="0"/>
            <a:r>
              <a:rPr lang="en-US" dirty="0"/>
              <a:t>Both CFAS and CNCS have inter and intramural sports programs</a:t>
            </a:r>
            <a:r>
              <a:rPr lang="en-US" dirty="0" smtClean="0"/>
              <a:t>.</a:t>
            </a:r>
            <a:endParaRPr lang="en-US" dirty="0"/>
          </a:p>
          <a:p>
            <a:pPr lvl="0"/>
            <a:r>
              <a:rPr lang="en-US" dirty="0"/>
              <a:t>CES offers fewer </a:t>
            </a:r>
            <a:r>
              <a:rPr lang="en-US" dirty="0" smtClean="0"/>
              <a:t>combined classes at the current time.</a:t>
            </a:r>
            <a:endParaRPr lang="en-US" dirty="0"/>
          </a:p>
          <a:p>
            <a:pPr lvl="0"/>
            <a:r>
              <a:rPr lang="en-US" dirty="0"/>
              <a:t>CNCS allows all the students of every grade to be together, much like the CIS days of </a:t>
            </a:r>
            <a:r>
              <a:rPr lang="en-US" dirty="0" smtClean="0"/>
              <a:t>old, counteracting </a:t>
            </a:r>
            <a:r>
              <a:rPr lang="en-US" dirty="0"/>
              <a:t>the loss of community.</a:t>
            </a:r>
          </a:p>
          <a:p>
            <a:pPr lvl="0"/>
            <a:r>
              <a:rPr lang="en-US" dirty="0" smtClean="0"/>
              <a:t>CES </a:t>
            </a:r>
            <a:r>
              <a:rPr lang="en-US" dirty="0"/>
              <a:t>has more FTE with expertise in the specialties areas (Guidance, Resource).</a:t>
            </a:r>
          </a:p>
          <a:p>
            <a:pPr lvl="0"/>
            <a:r>
              <a:rPr lang="en-US" dirty="0"/>
              <a:t>More after school activities at CES, </a:t>
            </a:r>
            <a:r>
              <a:rPr lang="en-US" dirty="0" smtClean="0"/>
              <a:t>CNCS</a:t>
            </a:r>
            <a:r>
              <a:rPr lang="en-US" dirty="0"/>
              <a:t>.</a:t>
            </a:r>
          </a:p>
          <a:p>
            <a:pPr lvl="0"/>
            <a:r>
              <a:rPr lang="en-US" dirty="0"/>
              <a:t>More funding for technology</a:t>
            </a:r>
            <a:r>
              <a:rPr lang="en-US" dirty="0" smtClean="0"/>
              <a:t>.</a:t>
            </a:r>
            <a:endParaRPr lang="en-US" dirty="0"/>
          </a:p>
        </p:txBody>
      </p:sp>
    </p:spTree>
    <p:extLst>
      <p:ext uri="{BB962C8B-B14F-4D97-AF65-F5344CB8AC3E}">
        <p14:creationId xmlns:p14="http://schemas.microsoft.com/office/powerpoint/2010/main" val="28204856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US" dirty="0"/>
          </a:p>
        </p:txBody>
      </p:sp>
      <p:sp>
        <p:nvSpPr>
          <p:cNvPr id="3" name="Content Placeholder 2"/>
          <p:cNvSpPr>
            <a:spLocks noGrp="1"/>
          </p:cNvSpPr>
          <p:nvPr>
            <p:ph idx="1"/>
          </p:nvPr>
        </p:nvSpPr>
        <p:spPr/>
        <p:txBody>
          <a:bodyPr>
            <a:normAutofit/>
          </a:bodyPr>
          <a:lstStyle/>
          <a:p>
            <a:pPr lvl="0"/>
            <a:r>
              <a:rPr lang="en-US" dirty="0"/>
              <a:t>CIS has a nicer and more proper gym facility than CES.</a:t>
            </a:r>
          </a:p>
          <a:p>
            <a:pPr lvl="0"/>
            <a:r>
              <a:rPr lang="en-US" dirty="0"/>
              <a:t>Loss of </a:t>
            </a:r>
            <a:r>
              <a:rPr lang="en-US" dirty="0" smtClean="0"/>
              <a:t>attendance at school in home community.</a:t>
            </a:r>
            <a:endParaRPr lang="en-US" dirty="0"/>
          </a:p>
          <a:p>
            <a:pPr lvl="0"/>
            <a:r>
              <a:rPr lang="en-US" dirty="0" smtClean="0"/>
              <a:t>Higher student to teacher ratio.</a:t>
            </a:r>
            <a:endParaRPr lang="en-US" dirty="0"/>
          </a:p>
          <a:p>
            <a:pPr lvl="0"/>
            <a:r>
              <a:rPr lang="en-US" dirty="0" smtClean="0"/>
              <a:t>Staff </a:t>
            </a:r>
            <a:r>
              <a:rPr lang="en-US" dirty="0"/>
              <a:t>know their families well.  Maybe slightly more than the other option schools.</a:t>
            </a:r>
          </a:p>
          <a:p>
            <a:pPr lvl="0"/>
            <a:r>
              <a:rPr lang="en-US" dirty="0"/>
              <a:t>Possible longer bus rides to school and back thus, a longer day.</a:t>
            </a:r>
          </a:p>
          <a:p>
            <a:endParaRPr lang="en-US" dirty="0"/>
          </a:p>
        </p:txBody>
      </p:sp>
    </p:spTree>
    <p:extLst>
      <p:ext uri="{BB962C8B-B14F-4D97-AF65-F5344CB8AC3E}">
        <p14:creationId xmlns:p14="http://schemas.microsoft.com/office/powerpoint/2010/main" val="312205881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a:t>All schools have specialty teams in their settings.   The difference is that Coles Island has only 4 full time staff </a:t>
            </a:r>
            <a:r>
              <a:rPr lang="en-US" dirty="0" smtClean="0"/>
              <a:t>members </a:t>
            </a:r>
            <a:r>
              <a:rPr lang="en-US" dirty="0"/>
              <a:t>and thus their teaming is melded into one.  The same folks are in their K-2, 3-5, ESS and Core Leadership teams.  In the other schools, they would be exposed to a more diverse teaming experience.  </a:t>
            </a:r>
          </a:p>
          <a:p>
            <a:r>
              <a:rPr lang="en-US" dirty="0" smtClean="0"/>
              <a:t>All </a:t>
            </a:r>
            <a:r>
              <a:rPr lang="en-US" dirty="0"/>
              <a:t>the other school options have specialty teams made up of different teachers. </a:t>
            </a:r>
          </a:p>
          <a:p>
            <a:r>
              <a:rPr lang="en-US" dirty="0"/>
              <a:t>CES has a K-2, 3-5, and ESS, </a:t>
            </a:r>
            <a:r>
              <a:rPr lang="en-US" dirty="0" smtClean="0"/>
              <a:t>and </a:t>
            </a:r>
            <a:r>
              <a:rPr lang="en-US" dirty="0"/>
              <a:t>CNCS has a K-5, 6-8, 9-12 and ESS teams.  Because they </a:t>
            </a:r>
            <a:r>
              <a:rPr lang="en-US" dirty="0" smtClean="0"/>
              <a:t>each </a:t>
            </a:r>
            <a:r>
              <a:rPr lang="en-US" dirty="0"/>
              <a:t>have these separate grade teams, they have team leaders for each group and that group, along with the admin and some of the ESS folks make up their Core Leadership Teams. </a:t>
            </a:r>
            <a:endParaRPr lang="en-US" dirty="0" smtClean="0"/>
          </a:p>
          <a:p>
            <a:r>
              <a:rPr lang="en-US" dirty="0" smtClean="0"/>
              <a:t>This </a:t>
            </a:r>
            <a:r>
              <a:rPr lang="en-US" dirty="0"/>
              <a:t>would be a bonus for the teachers of Coles Island.  A one team decides everything scenario has the potential of going stale or cause great problems if it is not functioning properly.</a:t>
            </a:r>
          </a:p>
          <a:p>
            <a:endParaRPr lang="en-US" dirty="0"/>
          </a:p>
        </p:txBody>
      </p:sp>
    </p:spTree>
    <p:extLst>
      <p:ext uri="{BB962C8B-B14F-4D97-AF65-F5344CB8AC3E}">
        <p14:creationId xmlns:p14="http://schemas.microsoft.com/office/powerpoint/2010/main" val="32460366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Should Coles Island School close, the following resources would be shared in a manner that would continue to see Coles students benefiting:</a:t>
            </a:r>
          </a:p>
          <a:p>
            <a:pPr lvl="1"/>
            <a:r>
              <a:rPr lang="en-US" dirty="0" smtClean="0"/>
              <a:t>Extra </a:t>
            </a:r>
            <a:r>
              <a:rPr lang="en-US" dirty="0"/>
              <a:t>physical education equipment at the elementary </a:t>
            </a:r>
            <a:r>
              <a:rPr lang="en-US" dirty="0" smtClean="0"/>
              <a:t>level.</a:t>
            </a:r>
          </a:p>
          <a:p>
            <a:pPr lvl="1"/>
            <a:r>
              <a:rPr lang="en-US" dirty="0" smtClean="0"/>
              <a:t>A </a:t>
            </a:r>
            <a:r>
              <a:rPr lang="en-US" dirty="0"/>
              <a:t>couple of </a:t>
            </a:r>
            <a:r>
              <a:rPr lang="en-US" dirty="0" err="1"/>
              <a:t>S</a:t>
            </a:r>
            <a:r>
              <a:rPr lang="en-US" dirty="0" err="1" smtClean="0"/>
              <a:t>martboards</a:t>
            </a:r>
            <a:r>
              <a:rPr lang="en-US" dirty="0" smtClean="0"/>
              <a:t> </a:t>
            </a:r>
            <a:r>
              <a:rPr lang="en-US" dirty="0"/>
              <a:t>(relatively </a:t>
            </a:r>
            <a:r>
              <a:rPr lang="en-US" dirty="0" smtClean="0"/>
              <a:t>new)</a:t>
            </a:r>
          </a:p>
          <a:p>
            <a:pPr lvl="1"/>
            <a:r>
              <a:rPr lang="en-US" dirty="0" smtClean="0"/>
              <a:t>Projectors </a:t>
            </a:r>
            <a:r>
              <a:rPr lang="en-US" dirty="0"/>
              <a:t>and document </a:t>
            </a:r>
            <a:r>
              <a:rPr lang="en-US" dirty="0" smtClean="0"/>
              <a:t>cameras</a:t>
            </a:r>
          </a:p>
          <a:p>
            <a:pPr lvl="1"/>
            <a:r>
              <a:rPr lang="en-US" dirty="0" smtClean="0"/>
              <a:t>A </a:t>
            </a:r>
            <a:r>
              <a:rPr lang="en-US" dirty="0"/>
              <a:t>Mac </a:t>
            </a:r>
            <a:r>
              <a:rPr lang="en-US" dirty="0" smtClean="0"/>
              <a:t>Cart</a:t>
            </a:r>
          </a:p>
          <a:p>
            <a:pPr lvl="1"/>
            <a:r>
              <a:rPr lang="en-US" dirty="0" smtClean="0"/>
              <a:t>Three </a:t>
            </a:r>
            <a:r>
              <a:rPr lang="en-US" dirty="0"/>
              <a:t>or more </a:t>
            </a:r>
            <a:r>
              <a:rPr lang="en-US" dirty="0" smtClean="0"/>
              <a:t>iMacs</a:t>
            </a:r>
          </a:p>
          <a:p>
            <a:pPr lvl="1"/>
            <a:r>
              <a:rPr lang="en-US" dirty="0" smtClean="0"/>
              <a:t>A </a:t>
            </a:r>
            <a:r>
              <a:rPr lang="en-US" dirty="0"/>
              <a:t>piano and maybe some music equipment for the elementary </a:t>
            </a:r>
            <a:r>
              <a:rPr lang="en-US" dirty="0" smtClean="0"/>
              <a:t>level</a:t>
            </a:r>
          </a:p>
          <a:p>
            <a:pPr lvl="1"/>
            <a:r>
              <a:rPr lang="en-US" dirty="0" smtClean="0"/>
              <a:t>Literacy </a:t>
            </a:r>
            <a:r>
              <a:rPr lang="en-US" dirty="0"/>
              <a:t>and Numeracy materials (books, </a:t>
            </a:r>
            <a:r>
              <a:rPr lang="en-US" dirty="0" err="1"/>
              <a:t>manipulatives</a:t>
            </a:r>
            <a:r>
              <a:rPr lang="en-US" dirty="0"/>
              <a:t>, the latest and newest, very expensive Math program, possible Science materials from the old Science </a:t>
            </a:r>
            <a:r>
              <a:rPr lang="en-US" dirty="0" smtClean="0"/>
              <a:t>lab)</a:t>
            </a:r>
          </a:p>
          <a:p>
            <a:pPr lvl="1"/>
            <a:r>
              <a:rPr lang="en-US" dirty="0" smtClean="0"/>
              <a:t>Library </a:t>
            </a:r>
            <a:r>
              <a:rPr lang="en-US" dirty="0"/>
              <a:t>furniture (elementary) that they put together as they renovated their </a:t>
            </a:r>
            <a:r>
              <a:rPr lang="en-US" dirty="0" smtClean="0"/>
              <a:t>library.</a:t>
            </a:r>
          </a:p>
          <a:p>
            <a:pPr lvl="1"/>
            <a:r>
              <a:rPr lang="en-US" dirty="0" smtClean="0"/>
              <a:t>Possible </a:t>
            </a:r>
            <a:r>
              <a:rPr lang="en-US" dirty="0"/>
              <a:t>good quality student desks and </a:t>
            </a:r>
            <a:r>
              <a:rPr lang="en-US" dirty="0" smtClean="0"/>
              <a:t>chairs.</a:t>
            </a:r>
          </a:p>
        </p:txBody>
      </p:sp>
    </p:spTree>
    <p:extLst>
      <p:ext uri="{BB962C8B-B14F-4D97-AF65-F5344CB8AC3E}">
        <p14:creationId xmlns:p14="http://schemas.microsoft.com/office/powerpoint/2010/main" val="7041161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771" y="1140014"/>
            <a:ext cx="8042276" cy="740259"/>
          </a:xfrm>
        </p:spPr>
        <p:txBody>
          <a:bodyPr/>
          <a:lstStyle/>
          <a:p>
            <a:r>
              <a:rPr lang="en-US" dirty="0"/>
              <a:t/>
            </a:r>
            <a:br>
              <a:rPr lang="en-US" dirty="0"/>
            </a:br>
            <a:r>
              <a:rPr lang="en-US" sz="2400" dirty="0" smtClean="0">
                <a:latin typeface="Arial Rounded MT Bold" panose="020F0704030504030204" pitchFamily="34" charset="0"/>
              </a:rPr>
              <a:t>Consultations</a:t>
            </a:r>
            <a:endParaRPr lang="en-US" sz="2400" dirty="0">
              <a:latin typeface="Arial Rounded MT Bold" panose="020F0704030504030204" pitchFamily="34" charset="0"/>
            </a:endParaRPr>
          </a:p>
        </p:txBody>
      </p:sp>
      <p:sp>
        <p:nvSpPr>
          <p:cNvPr id="3" name="Content Placeholder 2"/>
          <p:cNvSpPr>
            <a:spLocks noGrp="1"/>
          </p:cNvSpPr>
          <p:nvPr>
            <p:ph idx="1"/>
          </p:nvPr>
        </p:nvSpPr>
        <p:spPr>
          <a:xfrm>
            <a:off x="527771" y="2194560"/>
            <a:ext cx="8042276" cy="3541395"/>
          </a:xfrm>
        </p:spPr>
        <p:txBody>
          <a:bodyPr numCol="2">
            <a:normAutofit fontScale="77500" lnSpcReduction="20000"/>
          </a:bodyPr>
          <a:lstStyle/>
          <a:p>
            <a:pPr lvl="0"/>
            <a:r>
              <a:rPr lang="en-US" sz="2500" dirty="0" smtClean="0">
                <a:latin typeface="Arial Rounded MT Bold" panose="020F0704030504030204" pitchFamily="34" charset="0"/>
              </a:rPr>
              <a:t>NB Dept. of Economic Development </a:t>
            </a:r>
          </a:p>
          <a:p>
            <a:pPr lvl="0"/>
            <a:r>
              <a:rPr lang="en-US" sz="2500" dirty="0" smtClean="0">
                <a:latin typeface="Arial Rounded MT Bold" panose="020F0704030504030204" pitchFamily="34" charset="0"/>
              </a:rPr>
              <a:t>Invest NB</a:t>
            </a:r>
          </a:p>
          <a:p>
            <a:pPr lvl="0"/>
            <a:r>
              <a:rPr lang="en-US" sz="2500" dirty="0" smtClean="0">
                <a:latin typeface="Arial Rounded MT Bold" panose="020F0704030504030204" pitchFamily="34" charset="0"/>
              </a:rPr>
              <a:t>Enterprise Central</a:t>
            </a:r>
          </a:p>
          <a:p>
            <a:pPr lvl="0"/>
            <a:r>
              <a:rPr lang="en-US" sz="2500" dirty="0" smtClean="0">
                <a:latin typeface="Arial Rounded MT Bold" panose="020F0704030504030204" pitchFamily="34" charset="0"/>
              </a:rPr>
              <a:t>Environment and Local Government</a:t>
            </a:r>
          </a:p>
          <a:p>
            <a:pPr lvl="0"/>
            <a:r>
              <a:rPr lang="en-US" sz="2500" dirty="0" smtClean="0">
                <a:latin typeface="Arial Rounded MT Bold" panose="020F0704030504030204" pitchFamily="34" charset="0"/>
              </a:rPr>
              <a:t>Community Inclusion Network New Brunswick</a:t>
            </a:r>
          </a:p>
          <a:p>
            <a:pPr lvl="0"/>
            <a:r>
              <a:rPr lang="en-US" sz="2500" dirty="0" smtClean="0">
                <a:latin typeface="Arial Rounded MT Bold" panose="020F0704030504030204" pitchFamily="34" charset="0"/>
              </a:rPr>
              <a:t>Business NB</a:t>
            </a:r>
          </a:p>
          <a:p>
            <a:pPr lvl="0"/>
            <a:r>
              <a:rPr lang="en-US" sz="2500" dirty="0" smtClean="0">
                <a:latin typeface="Arial Rounded MT Bold" panose="020F0704030504030204" pitchFamily="34" charset="0"/>
              </a:rPr>
              <a:t>Vail’s General Store (ESSO Service Station)</a:t>
            </a:r>
          </a:p>
          <a:p>
            <a:pPr lvl="0"/>
            <a:r>
              <a:rPr lang="en-US" sz="2500" dirty="0" smtClean="0">
                <a:latin typeface="Arial Rounded MT Bold" panose="020F0704030504030204" pitchFamily="34" charset="0"/>
              </a:rPr>
              <a:t>Connells Grocery (KWIK Way)</a:t>
            </a:r>
          </a:p>
          <a:p>
            <a:pPr lvl="0"/>
            <a:r>
              <a:rPr lang="en-US" sz="2500" dirty="0" err="1" smtClean="0">
                <a:latin typeface="Arial Rounded MT Bold" panose="020F0704030504030204" pitchFamily="34" charset="0"/>
              </a:rPr>
              <a:t>McCready’s</a:t>
            </a:r>
            <a:r>
              <a:rPr lang="en-US" sz="2500" dirty="0" smtClean="0">
                <a:latin typeface="Arial Rounded MT Bold" panose="020F0704030504030204" pitchFamily="34" charset="0"/>
              </a:rPr>
              <a:t> Motel &amp; Restaurant (Irving Service Station) </a:t>
            </a:r>
          </a:p>
          <a:p>
            <a:pPr lvl="0"/>
            <a:r>
              <a:rPr lang="en-US" sz="2500" dirty="0" smtClean="0">
                <a:latin typeface="Arial Rounded MT Bold" panose="020F0704030504030204" pitchFamily="34" charset="0"/>
              </a:rPr>
              <a:t>Care ‘N’ Share Inc.</a:t>
            </a:r>
          </a:p>
          <a:p>
            <a:endParaRPr lang="en-US" dirty="0"/>
          </a:p>
        </p:txBody>
      </p:sp>
      <p:sp>
        <p:nvSpPr>
          <p:cNvPr id="4" name="Rectangle 3"/>
          <p:cNvSpPr/>
          <p:nvPr/>
        </p:nvSpPr>
        <p:spPr>
          <a:xfrm>
            <a:off x="692727" y="600363"/>
            <a:ext cx="7712364" cy="646331"/>
          </a:xfrm>
          <a:prstGeom prst="rect">
            <a:avLst/>
          </a:prstGeom>
        </p:spPr>
        <p:txBody>
          <a:bodyPr wrap="square">
            <a:spAutoFit/>
          </a:bodyPr>
          <a:lstStyle/>
          <a:p>
            <a:pPr algn="ctr"/>
            <a:r>
              <a:rPr lang="en-US" sz="3600" dirty="0" smtClean="0">
                <a:solidFill>
                  <a:schemeClr val="accent1"/>
                </a:solidFill>
                <a:latin typeface="Arial Rounded MT Bold" pitchFamily="34" charset="0"/>
                <a:ea typeface="+mj-ea"/>
                <a:cs typeface="+mj-cs"/>
              </a:rPr>
              <a:t>Economic Development</a:t>
            </a:r>
            <a:endParaRPr lang="en-CA" sz="3600" dirty="0">
              <a:solidFill>
                <a:schemeClr val="accent1"/>
              </a:solidFill>
              <a:latin typeface="Arial Rounded MT Bold" pitchFamily="34" charset="0"/>
              <a:ea typeface="+mj-ea"/>
              <a:cs typeface="+mj-cs"/>
            </a:endParaRPr>
          </a:p>
        </p:txBody>
      </p:sp>
      <p:sp>
        <p:nvSpPr>
          <p:cNvPr id="5" name="Title 1"/>
          <p:cNvSpPr txBox="1">
            <a:spLocks/>
          </p:cNvSpPr>
          <p:nvPr/>
        </p:nvSpPr>
        <p:spPr>
          <a:xfrm>
            <a:off x="701675" y="1267938"/>
            <a:ext cx="8042276" cy="740259"/>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smtClean="0"/>
              <a:t/>
            </a:r>
            <a:br>
              <a:rPr lang="en-US" smtClean="0"/>
            </a:br>
            <a:endParaRPr lang="en-US" dirty="0"/>
          </a:p>
        </p:txBody>
      </p:sp>
      <p:sp>
        <p:nvSpPr>
          <p:cNvPr id="6" name="Title 1"/>
          <p:cNvSpPr txBox="1">
            <a:spLocks/>
          </p:cNvSpPr>
          <p:nvPr/>
        </p:nvSpPr>
        <p:spPr>
          <a:xfrm>
            <a:off x="701675" y="1638067"/>
            <a:ext cx="8042276" cy="740259"/>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US" smtClean="0"/>
              <a:t/>
            </a:r>
            <a:br>
              <a:rPr lang="en-US" smtClean="0"/>
            </a:br>
            <a:endParaRPr lang="en-US" dirty="0"/>
          </a:p>
        </p:txBody>
      </p:sp>
    </p:spTree>
    <p:extLst>
      <p:ext uri="{BB962C8B-B14F-4D97-AF65-F5344CB8AC3E}">
        <p14:creationId xmlns:p14="http://schemas.microsoft.com/office/powerpoint/2010/main" val="8581147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a:t>
            </a:r>
            <a:r>
              <a:rPr lang="en-US" sz="3600" dirty="0" smtClean="0">
                <a:latin typeface="Arial Rounded MT Bold" pitchFamily="34" charset="0"/>
              </a:rPr>
              <a:t>Development</a:t>
            </a:r>
            <a:endParaRPr lang="en-US" sz="3600" dirty="0"/>
          </a:p>
        </p:txBody>
      </p:sp>
      <p:sp>
        <p:nvSpPr>
          <p:cNvPr id="3" name="Content Placeholder 2"/>
          <p:cNvSpPr>
            <a:spLocks noGrp="1"/>
          </p:cNvSpPr>
          <p:nvPr>
            <p:ph idx="1"/>
          </p:nvPr>
        </p:nvSpPr>
        <p:spPr/>
        <p:txBody>
          <a:bodyPr/>
          <a:lstStyle/>
          <a:p>
            <a:pPr marL="0" indent="0">
              <a:buNone/>
            </a:pPr>
            <a:r>
              <a:rPr lang="en-US" dirty="0"/>
              <a:t>Businesses or other organizations that have closed:</a:t>
            </a:r>
          </a:p>
          <a:p>
            <a:pPr lvl="0"/>
            <a:r>
              <a:rPr lang="en-US" dirty="0"/>
              <a:t>Harvest Restaurant</a:t>
            </a:r>
          </a:p>
          <a:p>
            <a:pPr lvl="0"/>
            <a:r>
              <a:rPr lang="en-US" dirty="0" smtClean="0"/>
              <a:t>DNR </a:t>
            </a:r>
            <a:r>
              <a:rPr lang="en-US" dirty="0"/>
              <a:t>office</a:t>
            </a:r>
          </a:p>
          <a:p>
            <a:pPr lvl="0"/>
            <a:r>
              <a:rPr lang="en-US" dirty="0"/>
              <a:t>Government Garage</a:t>
            </a:r>
          </a:p>
          <a:p>
            <a:endParaRPr lang="en-US" dirty="0"/>
          </a:p>
        </p:txBody>
      </p:sp>
    </p:spTree>
    <p:extLst>
      <p:ext uri="{BB962C8B-B14F-4D97-AF65-F5344CB8AC3E}">
        <p14:creationId xmlns:p14="http://schemas.microsoft.com/office/powerpoint/2010/main" val="34649253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normAutofit/>
          </a:bodyPr>
          <a:lstStyle/>
          <a:p>
            <a:pPr marL="0" indent="0">
              <a:buNone/>
            </a:pPr>
            <a:r>
              <a:rPr lang="en-US" dirty="0"/>
              <a:t>Existing Businesses in the area:</a:t>
            </a:r>
          </a:p>
          <a:p>
            <a:pPr lvl="1"/>
            <a:r>
              <a:rPr lang="en-US" dirty="0" smtClean="0"/>
              <a:t>Vail’s </a:t>
            </a:r>
            <a:r>
              <a:rPr lang="en-US" dirty="0"/>
              <a:t>General Store</a:t>
            </a:r>
          </a:p>
          <a:p>
            <a:pPr lvl="1"/>
            <a:r>
              <a:rPr lang="en-US" dirty="0" smtClean="0"/>
              <a:t>Connell’s </a:t>
            </a:r>
            <a:r>
              <a:rPr lang="en-US" dirty="0"/>
              <a:t>Grocery</a:t>
            </a:r>
          </a:p>
          <a:p>
            <a:pPr lvl="1"/>
            <a:r>
              <a:rPr lang="en-US" dirty="0" err="1" smtClean="0"/>
              <a:t>McCready’s</a:t>
            </a:r>
            <a:r>
              <a:rPr lang="en-US" dirty="0" smtClean="0"/>
              <a:t> </a:t>
            </a:r>
            <a:r>
              <a:rPr lang="en-US" dirty="0"/>
              <a:t>Motel &amp; Restaurant</a:t>
            </a:r>
          </a:p>
          <a:p>
            <a:pPr lvl="1"/>
            <a:r>
              <a:rPr lang="en-US" dirty="0"/>
              <a:t>Care ‘N’ Share Inc.</a:t>
            </a:r>
          </a:p>
          <a:p>
            <a:pPr lvl="1"/>
            <a:r>
              <a:rPr lang="en-US" dirty="0"/>
              <a:t>TNT Campground</a:t>
            </a:r>
          </a:p>
          <a:p>
            <a:pPr lvl="1"/>
            <a:r>
              <a:rPr lang="en-US" dirty="0"/>
              <a:t>Campers Cove Campground</a:t>
            </a:r>
          </a:p>
          <a:p>
            <a:pPr lvl="1"/>
            <a:r>
              <a:rPr lang="en-US" dirty="0"/>
              <a:t>Several small businesses employing 1-9 people, including H W Hawker Ltd., Stephen </a:t>
            </a:r>
            <a:r>
              <a:rPr lang="en-US" dirty="0" err="1"/>
              <a:t>Snodrass</a:t>
            </a:r>
            <a:r>
              <a:rPr lang="en-US" dirty="0"/>
              <a:t> Welding and Steelwork</a:t>
            </a:r>
          </a:p>
          <a:p>
            <a:endParaRPr lang="en-US" dirty="0"/>
          </a:p>
        </p:txBody>
      </p:sp>
    </p:spTree>
    <p:extLst>
      <p:ext uri="{BB962C8B-B14F-4D97-AF65-F5344CB8AC3E}">
        <p14:creationId xmlns:p14="http://schemas.microsoft.com/office/powerpoint/2010/main" val="13190047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lstStyle/>
          <a:p>
            <a:pPr marL="0" indent="0">
              <a:buNone/>
            </a:pPr>
            <a:r>
              <a:rPr lang="en-US" dirty="0"/>
              <a:t>Findings:</a:t>
            </a:r>
          </a:p>
          <a:p>
            <a:r>
              <a:rPr lang="en-US" dirty="0"/>
              <a:t>The twinning of the Trans-Canada Highway in 2001 contributed to business closures and an economic downturn for businesses in the Coles Island area.  </a:t>
            </a:r>
            <a:endParaRPr lang="en-US" dirty="0" smtClean="0"/>
          </a:p>
          <a:p>
            <a:r>
              <a:rPr lang="en-US" dirty="0" smtClean="0"/>
              <a:t>Prior </a:t>
            </a:r>
            <a:r>
              <a:rPr lang="en-US" dirty="0"/>
              <a:t>to 2001, the Coles Island shortcut was used by many drivers as a way to avoid slow moving truck traffic on the Trans-Canada.    </a:t>
            </a:r>
            <a:endParaRPr lang="en-US" dirty="0" smtClean="0"/>
          </a:p>
          <a:p>
            <a:r>
              <a:rPr lang="en-US" dirty="0" smtClean="0"/>
              <a:t>With </a:t>
            </a:r>
            <a:r>
              <a:rPr lang="en-US" dirty="0"/>
              <a:t>the twinning of the highway, much of the traffic disappeared as well as the resulting revenues.</a:t>
            </a:r>
          </a:p>
          <a:p>
            <a:endParaRPr lang="en-US" dirty="0"/>
          </a:p>
        </p:txBody>
      </p:sp>
    </p:spTree>
    <p:extLst>
      <p:ext uri="{BB962C8B-B14F-4D97-AF65-F5344CB8AC3E}">
        <p14:creationId xmlns:p14="http://schemas.microsoft.com/office/powerpoint/2010/main" val="10085597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Residents of the Coles Island area commute to the Sussex, </a:t>
            </a:r>
            <a:r>
              <a:rPr lang="en-US" dirty="0" err="1"/>
              <a:t>Chipman</a:t>
            </a:r>
            <a:r>
              <a:rPr lang="en-US" dirty="0"/>
              <a:t>, St. John and Moncton areas for </a:t>
            </a:r>
            <a:r>
              <a:rPr lang="en-US" dirty="0" smtClean="0"/>
              <a:t>work</a:t>
            </a:r>
            <a:r>
              <a:rPr lang="en-US" dirty="0"/>
              <a:t> </a:t>
            </a:r>
            <a:r>
              <a:rPr lang="en-US" dirty="0" smtClean="0"/>
              <a:t>and shopping</a:t>
            </a:r>
          </a:p>
          <a:p>
            <a:r>
              <a:rPr lang="en-US" dirty="0" smtClean="0"/>
              <a:t>There </a:t>
            </a:r>
            <a:r>
              <a:rPr lang="en-US" dirty="0"/>
              <a:t>are no community groups or organizations that use the school on a regular basis, although it has been used on occasion by church youth groups, a political organization, and has been the site for a few birthday parties.   </a:t>
            </a:r>
            <a:endParaRPr lang="en-US" dirty="0" smtClean="0"/>
          </a:p>
          <a:p>
            <a:r>
              <a:rPr lang="en-US" dirty="0" smtClean="0"/>
              <a:t>There </a:t>
            </a:r>
            <a:r>
              <a:rPr lang="en-US" dirty="0"/>
              <a:t>are no recreational groups or organizations within the community.   </a:t>
            </a:r>
            <a:endParaRPr lang="en-US" dirty="0" smtClean="0"/>
          </a:p>
          <a:p>
            <a:r>
              <a:rPr lang="en-US" dirty="0" smtClean="0"/>
              <a:t>The </a:t>
            </a:r>
            <a:r>
              <a:rPr lang="en-US" dirty="0"/>
              <a:t>Care ‘N’ Share Inc. Family Resource Center operates out of the school on Monday and Thursday mornings from 10:00-12:00.  </a:t>
            </a:r>
            <a:r>
              <a:rPr lang="en-US" dirty="0" smtClean="0"/>
              <a:t>(</a:t>
            </a:r>
            <a:r>
              <a:rPr lang="en-US" dirty="0"/>
              <a:t>Awaiting opportunity to speak with the Care ‘N’ Share director.)   </a:t>
            </a:r>
            <a:endParaRPr lang="en-US" dirty="0" smtClean="0"/>
          </a:p>
        </p:txBody>
      </p:sp>
    </p:spTree>
    <p:extLst>
      <p:ext uri="{BB962C8B-B14F-4D97-AF65-F5344CB8AC3E}">
        <p14:creationId xmlns:p14="http://schemas.microsoft.com/office/powerpoint/2010/main" val="13319276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lstStyle/>
          <a:p>
            <a:r>
              <a:rPr lang="en-US" dirty="0"/>
              <a:t>Within the last few years the local Department of Natural Resources office closed, and the Department of Transportation garage moved to </a:t>
            </a:r>
            <a:r>
              <a:rPr lang="en-US" dirty="0" err="1"/>
              <a:t>Waterborough</a:t>
            </a:r>
            <a:r>
              <a:rPr lang="en-US" dirty="0"/>
              <a:t>.  </a:t>
            </a:r>
            <a:endParaRPr lang="en-US" dirty="0" smtClean="0"/>
          </a:p>
          <a:p>
            <a:r>
              <a:rPr lang="en-US" dirty="0" smtClean="0"/>
              <a:t>Although </a:t>
            </a:r>
            <a:r>
              <a:rPr lang="en-US" dirty="0"/>
              <a:t>there is local talk of the possibility of a potash mine reopening in the Berwick area (approx. 35 minutes away), there is no economic development plan for the area, no indication of any businesses that might open in the area, and the mine was not mentioned by any of the contacts made with government. </a:t>
            </a:r>
          </a:p>
        </p:txBody>
      </p:sp>
    </p:spTree>
    <p:extLst>
      <p:ext uri="{BB962C8B-B14F-4D97-AF65-F5344CB8AC3E}">
        <p14:creationId xmlns:p14="http://schemas.microsoft.com/office/powerpoint/2010/main" val="281401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r>
              <a:rPr lang="en-US" sz="4000" dirty="0" smtClean="0">
                <a:latin typeface="Arial Rounded MT Bold" panose="020F0704030504030204" pitchFamily="34" charset="0"/>
              </a:rPr>
              <a:t>Enrolment by Grade Level</a:t>
            </a:r>
            <a:endParaRPr lang="en-US" sz="4000" dirty="0">
              <a:latin typeface="Arial Rounded MT Bold" panose="020F07040305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93954471"/>
              </p:ext>
            </p:extLst>
          </p:nvPr>
        </p:nvGraphicFramePr>
        <p:xfrm>
          <a:off x="549275" y="1348033"/>
          <a:ext cx="8217653" cy="52813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76733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Rounded MT Bold" pitchFamily="34" charset="0"/>
              </a:rPr>
              <a:t>Economic Development</a:t>
            </a:r>
            <a:endParaRPr lang="en-US" sz="3600" dirty="0"/>
          </a:p>
        </p:txBody>
      </p:sp>
      <p:sp>
        <p:nvSpPr>
          <p:cNvPr id="3" name="Content Placeholder 2"/>
          <p:cNvSpPr>
            <a:spLocks noGrp="1"/>
          </p:cNvSpPr>
          <p:nvPr>
            <p:ph idx="1"/>
          </p:nvPr>
        </p:nvSpPr>
        <p:spPr/>
        <p:txBody>
          <a:bodyPr>
            <a:normAutofit/>
          </a:bodyPr>
          <a:lstStyle/>
          <a:p>
            <a:r>
              <a:rPr lang="en-US" dirty="0"/>
              <a:t>Local store/service station owners and managers each spoke to the potentially negative impacts on their businesses in regards to reduced revenues and </a:t>
            </a:r>
            <a:r>
              <a:rPr lang="en-US" dirty="0" smtClean="0"/>
              <a:t>employment.</a:t>
            </a:r>
          </a:p>
          <a:p>
            <a:r>
              <a:rPr lang="en-US" dirty="0" smtClean="0"/>
              <a:t>There was </a:t>
            </a:r>
            <a:r>
              <a:rPr lang="en-US" dirty="0"/>
              <a:t>concern expressed as to the impact on the area’s population, should the school close; in particular, new families choosing to live elsewhere.   </a:t>
            </a:r>
            <a:endParaRPr lang="en-US" dirty="0" smtClean="0"/>
          </a:p>
          <a:p>
            <a:r>
              <a:rPr lang="en-US" dirty="0" smtClean="0"/>
              <a:t>In </a:t>
            </a:r>
            <a:r>
              <a:rPr lang="en-US" dirty="0"/>
              <a:t>a recent visit to the Coles Island area, no new housing starts were noted</a:t>
            </a:r>
            <a:r>
              <a:rPr lang="en-US" dirty="0" smtClean="0"/>
              <a:t>.</a:t>
            </a:r>
            <a:endParaRPr lang="en-US" dirty="0"/>
          </a:p>
        </p:txBody>
      </p:sp>
    </p:spTree>
    <p:extLst>
      <p:ext uri="{BB962C8B-B14F-4D97-AF65-F5344CB8AC3E}">
        <p14:creationId xmlns:p14="http://schemas.microsoft.com/office/powerpoint/2010/main" val="20787422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34109"/>
            <a:ext cx="8042276" cy="799654"/>
          </a:xfrm>
        </p:spPr>
        <p:txBody>
          <a:bodyPr>
            <a:normAutofit/>
          </a:bodyPr>
          <a:lstStyle/>
          <a:p>
            <a:r>
              <a:rPr lang="en-US" sz="3600" dirty="0" smtClean="0">
                <a:latin typeface="Arial Rounded MT Bold" pitchFamily="34" charset="0"/>
              </a:rPr>
              <a:t>Provincial Policy 409</a:t>
            </a:r>
            <a:endParaRPr lang="en-US" sz="3600" dirty="0">
              <a:latin typeface="Arial Rounded MT Bold" pitchFamily="34" charset="0"/>
            </a:endParaRPr>
          </a:p>
        </p:txBody>
      </p:sp>
      <p:sp>
        <p:nvSpPr>
          <p:cNvPr id="3" name="Content Placeholder 2"/>
          <p:cNvSpPr>
            <a:spLocks noGrp="1"/>
          </p:cNvSpPr>
          <p:nvPr>
            <p:ph idx="1"/>
          </p:nvPr>
        </p:nvSpPr>
        <p:spPr>
          <a:xfrm>
            <a:off x="915378" y="1745199"/>
            <a:ext cx="7424911" cy="4230728"/>
          </a:xfrm>
        </p:spPr>
        <p:txBody>
          <a:bodyPr>
            <a:noAutofit/>
          </a:bodyPr>
          <a:lstStyle/>
          <a:p>
            <a:r>
              <a:rPr lang="en-US" sz="2000" dirty="0" smtClean="0">
                <a:latin typeface="Arial Rounded MT Bold" pitchFamily="34" charset="0"/>
              </a:rPr>
              <a:t>Determination made by Anglophone West School District Education Council to review the sustainability of Coles Island School under Policy 409 was made on October 23, 2014</a:t>
            </a:r>
          </a:p>
          <a:p>
            <a:r>
              <a:rPr lang="en-US" sz="2000" dirty="0" smtClean="0">
                <a:latin typeface="Arial Rounded MT Bold" pitchFamily="34" charset="0"/>
              </a:rPr>
              <a:t>Timeline was created to conduct the study in a fair, open and responsible manner</a:t>
            </a:r>
          </a:p>
          <a:p>
            <a:pPr marL="349250" lvl="1" indent="-349250">
              <a:spcBef>
                <a:spcPts val="2000"/>
              </a:spcBef>
              <a:buClr>
                <a:schemeClr val="accent1">
                  <a:lumMod val="60000"/>
                  <a:lumOff val="40000"/>
                </a:schemeClr>
              </a:buClr>
            </a:pPr>
            <a:r>
              <a:rPr lang="en-US" sz="2000" dirty="0" smtClean="0">
                <a:latin typeface="Arial Rounded MT Bold" pitchFamily="34" charset="0"/>
              </a:rPr>
              <a:t>Policy 409 can be found online, at our Website or at </a:t>
            </a:r>
            <a:r>
              <a:rPr lang="en-US" sz="2000" dirty="0" smtClean="0">
                <a:latin typeface="Arial Rounded MT Bold" pitchFamily="34" charset="0"/>
                <a:hlinkClick r:id="rId3"/>
              </a:rPr>
              <a:t>www.gnb.ca</a:t>
            </a:r>
            <a:r>
              <a:rPr lang="en-US" sz="2000" dirty="0" smtClean="0">
                <a:latin typeface="Arial Rounded MT Bold" pitchFamily="34" charset="0"/>
              </a:rPr>
              <a:t> (follow links below)</a:t>
            </a:r>
          </a:p>
          <a:p>
            <a:pPr lvl="1"/>
            <a:r>
              <a:rPr lang="en-US" sz="2000" dirty="0" smtClean="0">
                <a:latin typeface="Arial Rounded MT Bold" pitchFamily="34" charset="0"/>
              </a:rPr>
              <a:t>Choose Education and Early Childhood Development under Departments</a:t>
            </a:r>
          </a:p>
          <a:p>
            <a:pPr lvl="1"/>
            <a:r>
              <a:rPr lang="en-US" sz="2000" dirty="0" smtClean="0">
                <a:latin typeface="Arial Rounded MT Bold" pitchFamily="34" charset="0"/>
              </a:rPr>
              <a:t>Choose “Policies” from categories along the left hand side</a:t>
            </a:r>
          </a:p>
          <a:p>
            <a:pPr lvl="1"/>
            <a:r>
              <a:rPr lang="en-US" sz="2000" dirty="0" smtClean="0">
                <a:latin typeface="Arial Rounded MT Bold" pitchFamily="34" charset="0"/>
              </a:rPr>
              <a:t>Choose Policy 409</a:t>
            </a:r>
            <a:endParaRPr lang="en-US" sz="2000" dirty="0">
              <a:latin typeface="Arial Rounded MT Bold" pitchFamily="34" charset="0"/>
            </a:endParaRPr>
          </a:p>
        </p:txBody>
      </p:sp>
    </p:spTree>
    <p:extLst>
      <p:ext uri="{BB962C8B-B14F-4D97-AF65-F5344CB8AC3E}">
        <p14:creationId xmlns:p14="http://schemas.microsoft.com/office/powerpoint/2010/main" val="13460098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dirty="0" smtClean="0">
                <a:latin typeface="Arial Rounded MT Bold" pitchFamily="34" charset="0"/>
              </a:rPr>
              <a:t>Questions and Answers</a:t>
            </a:r>
            <a:endParaRPr lang="en-US" dirty="0">
              <a:latin typeface="Arial Rounded MT Bold" pitchFamily="34" charset="0"/>
            </a:endParaRPr>
          </a:p>
        </p:txBody>
      </p:sp>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dirty="0" smtClean="0">
                <a:latin typeface="Arial Rounded MT Bold" pitchFamily="34" charset="0"/>
              </a:rPr>
              <a:t>Coles Island Sustainability Study – Visit our Website for Details!</a:t>
            </a:r>
            <a:endParaRPr lang="en-US" sz="3000"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92500" lnSpcReduction="20000"/>
          </a:bodyPr>
          <a:lstStyle/>
          <a:p>
            <a:pPr lvl="1"/>
            <a:r>
              <a:rPr lang="en-US" dirty="0" smtClean="0">
                <a:latin typeface="Arial Rounded MT Bold" pitchFamily="34" charset="0"/>
              </a:rPr>
              <a:t>Sustainability Study Timeline</a:t>
            </a:r>
          </a:p>
          <a:p>
            <a:pPr lvl="1"/>
            <a:r>
              <a:rPr lang="en-US" dirty="0" smtClean="0">
                <a:latin typeface="Arial Rounded MT Bold" pitchFamily="34" charset="0"/>
              </a:rPr>
              <a:t>Minister Letters</a:t>
            </a:r>
          </a:p>
          <a:p>
            <a:pPr lvl="1"/>
            <a:r>
              <a:rPr lang="en-US" dirty="0" smtClean="0">
                <a:latin typeface="Arial Rounded MT Bold" pitchFamily="34" charset="0"/>
              </a:rPr>
              <a:t>Parent Letters</a:t>
            </a:r>
          </a:p>
          <a:p>
            <a:pPr lvl="1"/>
            <a:r>
              <a:rPr lang="en-US" dirty="0" smtClean="0">
                <a:latin typeface="Arial Rounded MT Bold" pitchFamily="34" charset="0"/>
              </a:rPr>
              <a:t>Coles Island at a Glance</a:t>
            </a:r>
          </a:p>
          <a:p>
            <a:pPr lvl="1"/>
            <a:r>
              <a:rPr lang="en-US" dirty="0" smtClean="0">
                <a:latin typeface="Arial Rounded MT Bold" pitchFamily="34" charset="0"/>
              </a:rPr>
              <a:t>Link to Policy 409</a:t>
            </a:r>
          </a:p>
          <a:p>
            <a:pPr lvl="1"/>
            <a:r>
              <a:rPr lang="en-US" dirty="0" smtClean="0">
                <a:latin typeface="Arial Rounded MT Bold" pitchFamily="34" charset="0"/>
              </a:rPr>
              <a:t>Public Meeting #1 – Presentation</a:t>
            </a:r>
          </a:p>
          <a:p>
            <a:pPr marL="12700" indent="0">
              <a:buNone/>
            </a:pPr>
            <a:r>
              <a:rPr lang="en-US" dirty="0" smtClean="0">
                <a:latin typeface="Arial Rounded MT Bold" pitchFamily="34" charset="0"/>
              </a:rPr>
              <a:t>Feedback can be given</a:t>
            </a:r>
          </a:p>
          <a:p>
            <a:pPr lvl="1"/>
            <a:r>
              <a:rPr lang="en-US" dirty="0" smtClean="0">
                <a:latin typeface="Arial Rounded MT Bold" pitchFamily="34" charset="0"/>
              </a:rPr>
              <a:t>via email at asdwsustainability@nbed.nb.ca </a:t>
            </a:r>
          </a:p>
          <a:p>
            <a:pPr lvl="1"/>
            <a:r>
              <a:rPr lang="en-US" dirty="0" smtClean="0">
                <a:latin typeface="Arial Rounded MT Bold" pitchFamily="34" charset="0"/>
              </a:rPr>
              <a:t>through our discussion board at the Coles Island Sustainability Study site on our webpage</a:t>
            </a:r>
          </a:p>
          <a:p>
            <a:pPr lvl="1"/>
            <a:r>
              <a:rPr lang="en-US" dirty="0" smtClean="0">
                <a:latin typeface="Arial Rounded MT Bold" pitchFamily="34" charset="0"/>
              </a:rPr>
              <a:t>mail to Carol Clark-</a:t>
            </a:r>
            <a:r>
              <a:rPr lang="en-US" dirty="0" err="1" smtClean="0">
                <a:latin typeface="Arial Rounded MT Bold" pitchFamily="34" charset="0"/>
              </a:rPr>
              <a:t>Caterini</a:t>
            </a:r>
            <a:r>
              <a:rPr lang="en-US" dirty="0" smtClean="0">
                <a:latin typeface="Arial Rounded MT Bold" pitchFamily="34" charset="0"/>
              </a:rPr>
              <a:t>, Anglophone West School District, 1135 Prospect Street, Fredericton, NB  E3B-3B9</a:t>
            </a:r>
          </a:p>
          <a:p>
            <a:pPr marL="349250" lvl="1" indent="0">
              <a:buNone/>
            </a:pPr>
            <a:r>
              <a:rPr lang="en-US" dirty="0" smtClean="0">
                <a:latin typeface="Arial Rounded MT Bold"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Arial Rounded MT Bold" pitchFamily="34" charset="0"/>
                <a:cs typeface="Baskerville"/>
              </a:rPr>
              <a:t>Thank you for coming!</a:t>
            </a:r>
            <a:endParaRPr lang="en-US" b="1" dirty="0">
              <a:latin typeface="Arial Rounded MT Bold" pitchFamily="34" charset="0"/>
              <a:cs typeface="Baskerville"/>
            </a:endParaRPr>
          </a:p>
        </p:txBody>
      </p:sp>
      <p:sp>
        <p:nvSpPr>
          <p:cNvPr id="5" name="TextBox 4"/>
          <p:cNvSpPr txBox="1"/>
          <p:nvPr/>
        </p:nvSpPr>
        <p:spPr>
          <a:xfrm>
            <a:off x="6410227" y="6428509"/>
            <a:ext cx="2410500" cy="261610"/>
          </a:xfrm>
          <a:prstGeom prst="rect">
            <a:avLst/>
          </a:prstGeom>
          <a:noFill/>
        </p:spPr>
        <p:txBody>
          <a:bodyPr wrap="square" rtlCol="0">
            <a:spAutoFit/>
          </a:bodyPr>
          <a:lstStyle/>
          <a:p>
            <a:r>
              <a:rPr lang="en-US" sz="1100" dirty="0" smtClean="0">
                <a:latin typeface="Arial Rounded MT Bold" pitchFamily="34" charset="0"/>
              </a:rPr>
              <a:t>Revised:  November 17, 2014</a:t>
            </a:r>
            <a:endParaRPr lang="en-CA" sz="1100" dirty="0">
              <a:latin typeface="Arial Rounded MT Bold" pitchFamily="34" charset="0"/>
            </a:endParaRPr>
          </a:p>
        </p:txBody>
      </p:sp>
      <p:pic>
        <p:nvPicPr>
          <p:cNvPr id="1026" name="Picture 2" descr="C:\Users\Andrea.Penney\Desktop\DSC_121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16131" y="3859138"/>
            <a:ext cx="3560907" cy="23437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Andrea.Penney\Desktop\ASDW HD LOGO (2).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anose="020F0704030504030204" pitchFamily="34" charset="0"/>
              </a:rPr>
              <a:t>Functional Capacity</a:t>
            </a:r>
            <a:endParaRPr lang="en-US" dirty="0">
              <a:latin typeface="Arial Rounded MT Bold" panose="020F0704030504030204" pitchFamily="34" charset="0"/>
            </a:endParaRPr>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6570588"/>
              </p:ext>
            </p:extLst>
          </p:nvPr>
        </p:nvGraphicFramePr>
        <p:xfrm>
          <a:off x="1447800" y="1905000"/>
          <a:ext cx="6324602" cy="1981200"/>
        </p:xfrm>
        <a:graphic>
          <a:graphicData uri="http://schemas.openxmlformats.org/drawingml/2006/table">
            <a:tbl>
              <a:tblPr firstRow="1" bandRow="1">
                <a:tableStyleId>{5C22544A-7EE6-4342-B048-85BDC9FD1C3A}</a:tableStyleId>
              </a:tblPr>
              <a:tblGrid>
                <a:gridCol w="1343978"/>
                <a:gridCol w="1343978"/>
                <a:gridCol w="1343978"/>
                <a:gridCol w="1106805"/>
                <a:gridCol w="1185863"/>
              </a:tblGrid>
              <a:tr h="668518">
                <a:tc>
                  <a:txBody>
                    <a:bodyPr/>
                    <a:lstStyle/>
                    <a:p>
                      <a:pPr algn="l"/>
                      <a:r>
                        <a:rPr lang="en-US" sz="1600" dirty="0" smtClean="0">
                          <a:latin typeface="Arial Rounded MT Bold" panose="020F0704030504030204" pitchFamily="34" charset="0"/>
                        </a:rPr>
                        <a:t>Student Enrolment</a:t>
                      </a:r>
                    </a:p>
                    <a:p>
                      <a:pPr algn="l"/>
                      <a:endParaRPr lang="en-US" sz="1600" dirty="0" smtClean="0">
                        <a:latin typeface="Arial Rounded MT Bold" panose="020F0704030504030204" pitchFamily="34" charset="0"/>
                      </a:endParaRPr>
                    </a:p>
                    <a:p>
                      <a:pPr algn="l"/>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Number of Classrooms</a:t>
                      </a:r>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Classrooms in Use</a:t>
                      </a:r>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School Capacity</a:t>
                      </a:r>
                      <a:endParaRPr lang="en-US" sz="1600" dirty="0">
                        <a:latin typeface="Arial Rounded MT Bold" panose="020F0704030504030204" pitchFamily="34" charset="0"/>
                      </a:endParaRPr>
                    </a:p>
                  </a:txBody>
                  <a:tcPr/>
                </a:tc>
                <a:tc>
                  <a:txBody>
                    <a:bodyPr/>
                    <a:lstStyle/>
                    <a:p>
                      <a:pPr algn="l"/>
                      <a:r>
                        <a:rPr lang="en-US" sz="1600" dirty="0" smtClean="0">
                          <a:latin typeface="Arial Rounded MT Bold" panose="020F0704030504030204" pitchFamily="34" charset="0"/>
                        </a:rPr>
                        <a:t>Capacity Rating</a:t>
                      </a:r>
                      <a:endParaRPr lang="en-US" sz="1600" dirty="0">
                        <a:latin typeface="Arial Rounded MT Bold" panose="020F0704030504030204" pitchFamily="34" charset="0"/>
                      </a:endParaRPr>
                    </a:p>
                  </a:txBody>
                  <a:tcPr/>
                </a:tc>
              </a:tr>
              <a:tr h="370840">
                <a:tc>
                  <a:txBody>
                    <a:bodyPr/>
                    <a:lstStyle/>
                    <a:p>
                      <a:pPr algn="ctr"/>
                      <a:r>
                        <a:rPr lang="en-US" dirty="0" smtClean="0"/>
                        <a:t>30</a:t>
                      </a:r>
                    </a:p>
                    <a:p>
                      <a:pPr algn="ctr"/>
                      <a:endParaRPr lang="en-US" dirty="0" smtClean="0"/>
                    </a:p>
                    <a:p>
                      <a:pPr algn="ctr"/>
                      <a:endParaRPr lang="en-US" dirty="0"/>
                    </a:p>
                  </a:txBody>
                  <a:tcPr/>
                </a:tc>
                <a:tc>
                  <a:txBody>
                    <a:bodyPr/>
                    <a:lstStyle/>
                    <a:p>
                      <a:pPr algn="ctr"/>
                      <a:r>
                        <a:rPr lang="en-US" dirty="0" smtClean="0"/>
                        <a:t>6</a:t>
                      </a:r>
                      <a:endParaRPr lang="en-US" dirty="0"/>
                    </a:p>
                  </a:txBody>
                  <a:tcPr/>
                </a:tc>
                <a:tc>
                  <a:txBody>
                    <a:bodyPr/>
                    <a:lstStyle/>
                    <a:p>
                      <a:pPr algn="ctr"/>
                      <a:r>
                        <a:rPr lang="en-US" dirty="0" smtClean="0"/>
                        <a:t>3</a:t>
                      </a:r>
                      <a:endParaRPr lang="en-US" dirty="0"/>
                    </a:p>
                  </a:txBody>
                  <a:tcPr/>
                </a:tc>
                <a:tc>
                  <a:txBody>
                    <a:bodyPr/>
                    <a:lstStyle/>
                    <a:p>
                      <a:pPr algn="ctr"/>
                      <a:r>
                        <a:rPr lang="en-US" dirty="0" smtClean="0"/>
                        <a:t>144</a:t>
                      </a:r>
                      <a:endParaRPr lang="en-US" dirty="0"/>
                    </a:p>
                  </a:txBody>
                  <a:tcPr/>
                </a:tc>
                <a:tc>
                  <a:txBody>
                    <a:bodyPr/>
                    <a:lstStyle/>
                    <a:p>
                      <a:pPr algn="ctr"/>
                      <a:r>
                        <a:rPr lang="en-US" dirty="0" smtClean="0"/>
                        <a:t>20.8%</a:t>
                      </a:r>
                      <a:endParaRPr lang="en-US" dirty="0"/>
                    </a:p>
                  </a:txBody>
                  <a:tcPr/>
                </a:tc>
              </a:tr>
            </a:tbl>
          </a:graphicData>
        </a:graphic>
      </p:graphicFrame>
    </p:spTree>
    <p:extLst>
      <p:ext uri="{BB962C8B-B14F-4D97-AF65-F5344CB8AC3E}">
        <p14:creationId xmlns:p14="http://schemas.microsoft.com/office/powerpoint/2010/main" val="3890301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1546" y="2034315"/>
            <a:ext cx="6592454" cy="1162050"/>
          </a:xfrm>
        </p:spPr>
        <p:txBody>
          <a:bodyPr>
            <a:noAutofit/>
          </a:bodyPr>
          <a:lstStyle/>
          <a:p>
            <a:r>
              <a:rPr lang="en-US" sz="4100" b="1" dirty="0" smtClean="0">
                <a:latin typeface="Arial Rounded MT Bold" pitchFamily="34" charset="0"/>
              </a:rPr>
              <a:t>Health and Safety</a:t>
            </a:r>
            <a:br>
              <a:rPr lang="en-US" sz="4100" b="1" dirty="0" smtClean="0">
                <a:latin typeface="Arial Rounded MT Bold" pitchFamily="34" charset="0"/>
              </a:rPr>
            </a:br>
            <a:r>
              <a:rPr lang="en-US" sz="4100" b="1" dirty="0" smtClean="0">
                <a:latin typeface="Arial Rounded MT Bold" pitchFamily="34" charset="0"/>
              </a:rPr>
              <a:t>Building </a:t>
            </a:r>
            <a:r>
              <a:rPr lang="en-US" sz="4100" b="1" dirty="0">
                <a:latin typeface="Arial Rounded MT Bold" pitchFamily="34" charset="0"/>
              </a:rPr>
              <a:t>Assessment</a:t>
            </a:r>
          </a:p>
        </p:txBody>
      </p:sp>
    </p:spTree>
    <p:extLst>
      <p:ext uri="{BB962C8B-B14F-4D97-AF65-F5344CB8AC3E}">
        <p14:creationId xmlns:p14="http://schemas.microsoft.com/office/powerpoint/2010/main" val="10643965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84CBC3B4EC8D4A96E8C69DC5D1C75A" ma:contentTypeVersion="0" ma:contentTypeDescription="Create a new document." ma:contentTypeScope="" ma:versionID="726c33a9ed3909d71506999c60d0dbab">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E28606-5D47-402D-82A8-A9396A4F4226}"/>
</file>

<file path=customXml/itemProps2.xml><?xml version="1.0" encoding="utf-8"?>
<ds:datastoreItem xmlns:ds="http://schemas.openxmlformats.org/officeDocument/2006/customXml" ds:itemID="{3A481C5E-600A-4522-976B-213B191D58C8}"/>
</file>

<file path=customXml/itemProps3.xml><?xml version="1.0" encoding="utf-8"?>
<ds:datastoreItem xmlns:ds="http://schemas.openxmlformats.org/officeDocument/2006/customXml" ds:itemID="{7F57A079-FC3E-43BF-8FDC-DDFBD9A18C47}"/>
</file>

<file path=docProps/app.xml><?xml version="1.0" encoding="utf-8"?>
<Properties xmlns="http://schemas.openxmlformats.org/officeDocument/2006/extended-properties" xmlns:vt="http://schemas.openxmlformats.org/officeDocument/2006/docPropsVTypes">
  <Template>Breeze.thmx</Template>
  <TotalTime>1364</TotalTime>
  <Words>4141</Words>
  <Application>Microsoft Office PowerPoint</Application>
  <PresentationFormat>On-screen Show (4:3)</PresentationFormat>
  <Paragraphs>987</Paragraphs>
  <Slides>74</Slides>
  <Notes>70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Breeze</vt:lpstr>
      <vt:lpstr>    Sustainability Study of Coles Island School </vt:lpstr>
      <vt:lpstr>Public Meeting #1 Agenda</vt:lpstr>
      <vt:lpstr>Provincial Policy 409:  Multi-year School Infrastructure Planning</vt:lpstr>
      <vt:lpstr>Enrolment </vt:lpstr>
      <vt:lpstr>Enrolment</vt:lpstr>
      <vt:lpstr>Projected Enrolment </vt:lpstr>
      <vt:lpstr>      Enrolment by Grade Level</vt:lpstr>
      <vt:lpstr>Functional Capacity</vt:lpstr>
      <vt:lpstr>Health and Safety Building Assessment</vt:lpstr>
      <vt:lpstr>Building Summary</vt:lpstr>
      <vt:lpstr>PowerPoint Presentation</vt:lpstr>
      <vt:lpstr>PowerPoint Presentation</vt:lpstr>
      <vt:lpstr>Classrooms</vt:lpstr>
      <vt:lpstr>Stairwells and Corridors</vt:lpstr>
      <vt:lpstr>Fire Protection</vt:lpstr>
      <vt:lpstr>Domestic &amp; Waste Water</vt:lpstr>
      <vt:lpstr>Heating &amp; Ventilation</vt:lpstr>
      <vt:lpstr>Controls &amp; Communications</vt:lpstr>
      <vt:lpstr>Electrical &amp; Lighting</vt:lpstr>
      <vt:lpstr>Exterior</vt:lpstr>
      <vt:lpstr>Property</vt:lpstr>
      <vt:lpstr>Capital Investments and Improvement Projects </vt:lpstr>
      <vt:lpstr>  School Physical Plant Status</vt:lpstr>
      <vt:lpstr>Education Programs and Services</vt:lpstr>
      <vt:lpstr>Education Programs and Services</vt:lpstr>
      <vt:lpstr>Coles Island School  Student : Teacher Ratio</vt:lpstr>
      <vt:lpstr>K – 5 Comparable  Student : Teacher Ratio</vt:lpstr>
      <vt:lpstr>Maximum class sizes</vt:lpstr>
      <vt:lpstr> Coles Island School  Actual Class Sizes  2014-2015</vt:lpstr>
      <vt:lpstr>Comparable Class Sizes  2014-2015</vt:lpstr>
      <vt:lpstr>PowerPoint Presentation</vt:lpstr>
      <vt:lpstr>Comparable Class Sizes  2014-2015</vt:lpstr>
      <vt:lpstr>Other Staff</vt:lpstr>
      <vt:lpstr>Delivery of Programs</vt:lpstr>
      <vt:lpstr> Special Events and Initiatives</vt:lpstr>
      <vt:lpstr>Provincial Assessment Data</vt:lpstr>
      <vt:lpstr>  Provincial Assessment Results</vt:lpstr>
      <vt:lpstr>PowerPoint Presentation</vt:lpstr>
      <vt:lpstr>PowerPoint Presentation</vt:lpstr>
      <vt:lpstr>Student Perception Data</vt:lpstr>
      <vt:lpstr>School Benefits</vt:lpstr>
      <vt:lpstr>School Challenges</vt:lpstr>
      <vt:lpstr>Transportation</vt:lpstr>
      <vt:lpstr>Transportation</vt:lpstr>
      <vt:lpstr>Transportation</vt:lpstr>
      <vt:lpstr>Current Bus Route</vt:lpstr>
      <vt:lpstr>Current Student Address Distances </vt:lpstr>
      <vt:lpstr>Approximate Bus Riding Times</vt:lpstr>
      <vt:lpstr>Finances </vt:lpstr>
      <vt:lpstr>Salaries</vt:lpstr>
      <vt:lpstr>Assigned Budgets</vt:lpstr>
      <vt:lpstr>Facilities Costs</vt:lpstr>
      <vt:lpstr>Total Costs</vt:lpstr>
      <vt:lpstr>Impact on the Community</vt:lpstr>
      <vt:lpstr>Impact on Other Schools </vt:lpstr>
      <vt:lpstr>Option 1: </vt:lpstr>
      <vt:lpstr>Option 2:</vt:lpstr>
      <vt:lpstr>Option 3:</vt:lpstr>
      <vt:lpstr>Option 4:</vt:lpstr>
      <vt:lpstr>Advantages to Changing Schools</vt:lpstr>
      <vt:lpstr>Disadvantages</vt:lpstr>
      <vt:lpstr>Teamwork</vt:lpstr>
      <vt:lpstr>Resources</vt:lpstr>
      <vt:lpstr> Consultations</vt:lpstr>
      <vt:lpstr>Economic Development</vt:lpstr>
      <vt:lpstr>Economic Development</vt:lpstr>
      <vt:lpstr>Economic Development</vt:lpstr>
      <vt:lpstr>Economic Development</vt:lpstr>
      <vt:lpstr>Economic Development</vt:lpstr>
      <vt:lpstr>Economic Development</vt:lpstr>
      <vt:lpstr>Provincial Policy 409</vt:lpstr>
      <vt:lpstr> Questions and Answers</vt:lpstr>
      <vt:lpstr>Coles Island Sustainability Study – Visit our Website for Details!</vt:lpstr>
      <vt:lpstr>    Thank you for coming!</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Coles Island School – Provincial Policy 409</dc:title>
  <dc:creator>Andrea Penney</dc:creator>
  <cp:lastModifiedBy>Clark-Caterini , Carol    (ASD-W)</cp:lastModifiedBy>
  <cp:revision>123</cp:revision>
  <cp:lastPrinted>2014-11-14T18:00:38Z</cp:lastPrinted>
  <dcterms:created xsi:type="dcterms:W3CDTF">2011-05-17T20:33:20Z</dcterms:created>
  <dcterms:modified xsi:type="dcterms:W3CDTF">2014-11-20T17:50:24Z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0x010100F284CBC3B4EC8D4A96E8C69DC5D1C75A</vt:lpwstr>
  </property>
</Properties>
</file>